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8" r:id="rId2"/>
    <p:sldId id="311" r:id="rId3"/>
    <p:sldId id="337" r:id="rId4"/>
    <p:sldId id="309" r:id="rId5"/>
    <p:sldId id="312" r:id="rId6"/>
    <p:sldId id="313" r:id="rId7"/>
    <p:sldId id="314" r:id="rId8"/>
    <p:sldId id="315" r:id="rId9"/>
    <p:sldId id="316" r:id="rId10"/>
    <p:sldId id="334" r:id="rId11"/>
    <p:sldId id="317" r:id="rId12"/>
    <p:sldId id="318" r:id="rId13"/>
    <p:sldId id="319" r:id="rId14"/>
    <p:sldId id="320" r:id="rId15"/>
    <p:sldId id="321" r:id="rId16"/>
    <p:sldId id="335" r:id="rId17"/>
    <p:sldId id="322" r:id="rId18"/>
    <p:sldId id="323" r:id="rId19"/>
    <p:sldId id="324" r:id="rId20"/>
    <p:sldId id="325" r:id="rId21"/>
    <p:sldId id="326" r:id="rId22"/>
    <p:sldId id="327" r:id="rId23"/>
    <p:sldId id="328" r:id="rId24"/>
    <p:sldId id="336" r:id="rId25"/>
    <p:sldId id="329" r:id="rId26"/>
    <p:sldId id="330" r:id="rId27"/>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4612" autoAdjust="0"/>
  </p:normalViewPr>
  <p:slideViewPr>
    <p:cSldViewPr snapToGrid="0" snapToObjects="1">
      <p:cViewPr varScale="1">
        <p:scale>
          <a:sx n="139" d="100"/>
          <a:sy n="139" d="100"/>
        </p:scale>
        <p:origin x="102" y="102"/>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B778595-00A8-40E6-9264-7AEE5B811BC1}" type="datetimeFigureOut">
              <a:rPr lang="en-US" smtClean="0"/>
              <a:t>7/15/2022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EB58C7D-C249-4664-9250-57D1CD3A839A}" type="slidenum">
              <a:rPr lang="en-US" smtClean="0"/>
              <a:t>‹#›</a:t>
            </a:fld>
            <a:endParaRPr lang="en-US"/>
          </a:p>
        </p:txBody>
      </p:sp>
    </p:spTree>
    <p:extLst>
      <p:ext uri="{BB962C8B-B14F-4D97-AF65-F5344CB8AC3E}">
        <p14:creationId xmlns:p14="http://schemas.microsoft.com/office/powerpoint/2010/main" val="4144706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EB58C7D-C249-4664-9250-57D1CD3A839A}" type="slidenum">
              <a:rPr lang="en-US" smtClean="0"/>
              <a:t>14</a:t>
            </a:fld>
            <a:endParaRPr lang="en-US"/>
          </a:p>
        </p:txBody>
      </p:sp>
    </p:spTree>
    <p:extLst>
      <p:ext uri="{BB962C8B-B14F-4D97-AF65-F5344CB8AC3E}">
        <p14:creationId xmlns:p14="http://schemas.microsoft.com/office/powerpoint/2010/main" val="31331647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191855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57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196198"/>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32619756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B0F43B5-27D8-824C-B2DE-33AB2BBE4F86}" type="datetimeFigureOut">
              <a:rPr lang="en-US" smtClean="0"/>
              <a:t>7/15/2022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42554500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57200" y="2891125"/>
            <a:ext cx="4713461" cy="1102519"/>
          </a:xfrm>
        </p:spPr>
        <p:txBody>
          <a:bodyPr/>
          <a:lstStyle>
            <a:lvl1pPr>
              <a:defRPr>
                <a:effectLst>
                  <a:outerShdw blurRad="50800" dist="38100" dir="2700000" algn="tl" rotWithShape="0">
                    <a:srgbClr val="000000">
                      <a:alpha val="43000"/>
                    </a:srgbClr>
                  </a:outerShdw>
                </a:effectLst>
              </a:defRPr>
            </a:lvl1pPr>
          </a:lstStyle>
          <a:p>
            <a:r>
              <a:rPr lang="en-US" dirty="0"/>
              <a:t>Sermon Title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ext Placeholder 6"/>
          <p:cNvSpPr>
            <a:spLocks noGrp="1"/>
          </p:cNvSpPr>
          <p:nvPr>
            <p:ph type="body" sz="quarter" idx="13" hasCustomPrompt="1"/>
          </p:nvPr>
        </p:nvSpPr>
        <p:spPr>
          <a:xfrm>
            <a:off x="457200" y="4111772"/>
            <a:ext cx="4713288" cy="436563"/>
          </a:xfrm>
        </p:spPr>
        <p:txBody>
          <a:bodyPr/>
          <a:lstStyle>
            <a:lvl1pPr algn="ctr">
              <a:defRPr baseline="0"/>
            </a:lvl1pPr>
          </a:lstStyle>
          <a:p>
            <a:pPr lvl="0"/>
            <a:r>
              <a:rPr lang="en-US" dirty="0"/>
              <a:t>Presenter</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840913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ible Verse">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Bible verse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285900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7" name="Content Placeholder 2"/>
          <p:cNvSpPr>
            <a:spLocks noGrp="1"/>
          </p:cNvSpPr>
          <p:nvPr>
            <p:ph idx="1"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31553370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ible verse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13157"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Picture Placeholder 6"/>
          <p:cNvSpPr>
            <a:spLocks noGrp="1"/>
          </p:cNvSpPr>
          <p:nvPr>
            <p:ph type="pic" sz="quarter" idx="15"/>
          </p:nvPr>
        </p:nvSpPr>
        <p:spPr>
          <a:xfrm>
            <a:off x="0" y="1"/>
            <a:ext cx="9143999" cy="5143499"/>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10" name="Date Placeholder 9"/>
          <p:cNvSpPr>
            <a:spLocks noGrp="1"/>
          </p:cNvSpPr>
          <p:nvPr>
            <p:ph type="dt" sz="half" idx="10"/>
          </p:nvPr>
        </p:nvSpPr>
        <p:spPr/>
        <p:txBody>
          <a:bodyPr/>
          <a:lstStyle/>
          <a:p>
            <a:fld id="{5B0F43B5-27D8-824C-B2DE-33AB2BBE4F86}" type="datetimeFigureOut">
              <a:rPr lang="en-US" smtClean="0"/>
              <a:t>7/15/2022</a:t>
            </a:fld>
            <a:endParaRPr lang="en-US"/>
          </a:p>
        </p:txBody>
      </p:sp>
      <p:sp>
        <p:nvSpPr>
          <p:cNvPr id="11" name="Footer Placeholder 10"/>
          <p:cNvSpPr>
            <a:spLocks noGrp="1"/>
          </p:cNvSpPr>
          <p:nvPr>
            <p:ph type="ftr" sz="quarter" idx="11"/>
          </p:nvPr>
        </p:nvSpPr>
        <p:spPr/>
        <p:txBody>
          <a:bodyPr/>
          <a:lstStyle/>
          <a:p>
            <a:endParaRPr lang="en-US"/>
          </a:p>
        </p:txBody>
      </p:sp>
      <p:sp>
        <p:nvSpPr>
          <p:cNvPr id="12" name="Slide Number Placeholder 11"/>
          <p:cNvSpPr>
            <a:spLocks noGrp="1"/>
          </p:cNvSpPr>
          <p:nvPr>
            <p:ph type="sldNum" sz="quarter" idx="12"/>
          </p:nvPr>
        </p:nvSpPr>
        <p:spPr/>
        <p:txBody>
          <a:bodyPr/>
          <a:lstStyle/>
          <a:p>
            <a:fld id="{7360D60D-3A96-DD4E-85F9-80978A27BCC8}" type="slidenum">
              <a:rPr lang="en-US" smtClean="0"/>
              <a:t>‹#›</a:t>
            </a:fld>
            <a:endParaRPr lang="en-US"/>
          </a:p>
        </p:txBody>
      </p:sp>
      <p:sp>
        <p:nvSpPr>
          <p:cNvPr id="15" name="Content Placeholder 2"/>
          <p:cNvSpPr>
            <a:spLocks noGrp="1"/>
          </p:cNvSpPr>
          <p:nvPr>
            <p:ph idx="14" hasCustomPrompt="1"/>
          </p:nvPr>
        </p:nvSpPr>
        <p:spPr>
          <a:xfrm>
            <a:off x="457201" y="288750"/>
            <a:ext cx="4225338" cy="3394472"/>
          </a:xfrm>
        </p:spPr>
        <p:txBody>
          <a:bodyPr/>
          <a:lstStyle>
            <a:lvl1pPr>
              <a:defRPr baseline="0"/>
            </a:lvl1pPr>
          </a:lstStyle>
          <a:p>
            <a:pPr lvl="0"/>
            <a:r>
              <a:rPr lang="en-US" dirty="0"/>
              <a:t>Bible verse</a:t>
            </a:r>
          </a:p>
        </p:txBody>
      </p:sp>
      <p:sp>
        <p:nvSpPr>
          <p:cNvPr id="13" name="Title 1"/>
          <p:cNvSpPr>
            <a:spLocks noGrp="1"/>
          </p:cNvSpPr>
          <p:nvPr>
            <p:ph type="title" hasCustomPrompt="1"/>
          </p:nvPr>
        </p:nvSpPr>
        <p:spPr>
          <a:xfrm>
            <a:off x="457200" y="4038611"/>
            <a:ext cx="4225339" cy="566615"/>
          </a:xfrm>
        </p:spPr>
        <p:txBody>
          <a:bodyPr>
            <a:noAutofit/>
          </a:bodyPr>
          <a:lstStyle>
            <a:lvl1pPr algn="l">
              <a:defRPr sz="4400" i="0" baseline="0"/>
            </a:lvl1pPr>
          </a:lstStyle>
          <a:p>
            <a:r>
              <a:rPr lang="en-US" dirty="0"/>
              <a:t>Bible Passage</a:t>
            </a:r>
          </a:p>
        </p:txBody>
      </p:sp>
    </p:spTree>
    <p:extLst>
      <p:ext uri="{BB962C8B-B14F-4D97-AF65-F5344CB8AC3E}">
        <p14:creationId xmlns:p14="http://schemas.microsoft.com/office/powerpoint/2010/main" val="35975055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picture">
    <p:bg>
      <p:bgPr>
        <a:solidFill>
          <a:schemeClr val="bg1"/>
        </a:solidFill>
        <a:effectLst/>
      </p:bgPr>
    </p:bg>
    <p:spTree>
      <p:nvGrpSpPr>
        <p:cNvPr id="1" name=""/>
        <p:cNvGrpSpPr/>
        <p:nvPr/>
      </p:nvGrpSpPr>
      <p:grpSpPr>
        <a:xfrm>
          <a:off x="0" y="0"/>
          <a:ext cx="0" cy="0"/>
          <a:chOff x="0" y="0"/>
          <a:chExt cx="0" cy="0"/>
        </a:xfrm>
      </p:grpSpPr>
      <p:sp>
        <p:nvSpPr>
          <p:cNvPr id="8" name="Content Placeholder 2"/>
          <p:cNvSpPr>
            <a:spLocks noGrp="1"/>
          </p:cNvSpPr>
          <p:nvPr>
            <p:ph sz="half" idx="1"/>
          </p:nvPr>
        </p:nvSpPr>
        <p:spPr>
          <a:xfrm>
            <a:off x="5104316" y="0"/>
            <a:ext cx="4039684" cy="514349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Picture Placeholder 8"/>
          <p:cNvSpPr>
            <a:spLocks noGrp="1"/>
          </p:cNvSpPr>
          <p:nvPr>
            <p:ph type="pic" sz="quarter" idx="14"/>
          </p:nvPr>
        </p:nvSpPr>
        <p:spPr>
          <a:xfrm>
            <a:off x="0" y="0"/>
            <a:ext cx="9144000" cy="5143500"/>
          </a:xfrm>
          <a:blipFill rotWithShape="1">
            <a:blip r:embed="rId2" cstate="screen">
              <a:extLst>
                <a:ext uri="{28A0092B-C50C-407E-A947-70E740481C1C}">
                  <a14:useLocalDpi xmlns:a14="http://schemas.microsoft.com/office/drawing/2010/main"/>
                </a:ext>
              </a:extLst>
            </a:blip>
            <a:stretch>
              <a:fillRect/>
            </a:stretch>
          </a:blipFill>
        </p:spPr>
        <p:txBody>
          <a:bodyPr/>
          <a:lstStyle/>
          <a:p>
            <a:r>
              <a:rPr lang="en-US"/>
              <a:t>Click icon to add picture</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
        <p:nvSpPr>
          <p:cNvPr id="13" name="Title 1"/>
          <p:cNvSpPr>
            <a:spLocks noGrp="1"/>
          </p:cNvSpPr>
          <p:nvPr>
            <p:ph type="title" hasCustomPrompt="1"/>
          </p:nvPr>
        </p:nvSpPr>
        <p:spPr>
          <a:xfrm>
            <a:off x="457200" y="4038611"/>
            <a:ext cx="4225339" cy="566615"/>
          </a:xfrm>
        </p:spPr>
        <p:txBody>
          <a:bodyPr>
            <a:normAutofit/>
          </a:bodyPr>
          <a:lstStyle>
            <a:lvl1pPr algn="l">
              <a:defRPr sz="2000" i="0" baseline="0"/>
            </a:lvl1pPr>
          </a:lstStyle>
          <a:p>
            <a:r>
              <a:rPr lang="en-US" dirty="0"/>
              <a:t>Citation or caption</a:t>
            </a:r>
          </a:p>
        </p:txBody>
      </p:sp>
      <p:sp>
        <p:nvSpPr>
          <p:cNvPr id="14" name="Content Placeholder 2"/>
          <p:cNvSpPr>
            <a:spLocks noGrp="1"/>
          </p:cNvSpPr>
          <p:nvPr>
            <p:ph idx="13" hasCustomPrompt="1"/>
          </p:nvPr>
        </p:nvSpPr>
        <p:spPr>
          <a:xfrm>
            <a:off x="457201" y="288750"/>
            <a:ext cx="4225338" cy="3394472"/>
          </a:xfrm>
        </p:spPr>
        <p:txBody>
          <a:bodyPr/>
          <a:lstStyle>
            <a:lvl1pPr>
              <a:defRPr baseline="0"/>
            </a:lvl1pPr>
          </a:lstStyle>
          <a:p>
            <a:pPr lvl="0"/>
            <a:r>
              <a:rPr lang="en-US" dirty="0"/>
              <a:t>Quote or other content</a:t>
            </a:r>
          </a:p>
        </p:txBody>
      </p:sp>
    </p:spTree>
    <p:extLst>
      <p:ext uri="{BB962C8B-B14F-4D97-AF65-F5344CB8AC3E}">
        <p14:creationId xmlns:p14="http://schemas.microsoft.com/office/powerpoint/2010/main" val="14798657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046484"/>
            <a:ext cx="7772400" cy="1021556"/>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1921343"/>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B0F43B5-27D8-824C-B2DE-33AB2BBE4F86}" type="datetimeFigureOut">
              <a:rPr lang="en-US" smtClean="0"/>
              <a:t>7/15/2022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13579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B0F43B5-27D8-824C-B2DE-33AB2BBE4F86}" type="datetimeFigureOut">
              <a:rPr lang="en-US" smtClean="0"/>
              <a:t>7/15/2022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20256157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rotWithShape="1">
          <a:blip r:embed="rId2"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457200"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457200"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B0F43B5-27D8-824C-B2DE-33AB2BBE4F86}" type="datetimeFigureOut">
              <a:rPr lang="en-US" smtClean="0"/>
              <a:t>7/15/2022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60D60D-3A96-DD4E-85F9-80978A27BCC8}" type="slidenum">
              <a:rPr lang="en-US" smtClean="0"/>
              <a:t>‹#›</a:t>
            </a:fld>
            <a:endParaRPr lang="en-US"/>
          </a:p>
        </p:txBody>
      </p:sp>
    </p:spTree>
    <p:extLst>
      <p:ext uri="{BB962C8B-B14F-4D97-AF65-F5344CB8AC3E}">
        <p14:creationId xmlns:p14="http://schemas.microsoft.com/office/powerpoint/2010/main" val="9079270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B0F43B5-27D8-824C-B2DE-33AB2BBE4F86}" type="datetimeFigureOut">
              <a:rPr lang="en-US" smtClean="0"/>
              <a:t>7/15/2022</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7360D60D-3A96-DD4E-85F9-80978A27BCC8}" type="slidenum">
              <a:rPr lang="en-US" smtClean="0"/>
              <a:t>‹#›</a:t>
            </a:fld>
            <a:endParaRPr lang="en-US"/>
          </a:p>
        </p:txBody>
      </p:sp>
    </p:spTree>
    <p:extLst>
      <p:ext uri="{BB962C8B-B14F-4D97-AF65-F5344CB8AC3E}">
        <p14:creationId xmlns:p14="http://schemas.microsoft.com/office/powerpoint/2010/main" val="153928197"/>
      </p:ext>
    </p:extLst>
  </p:cSld>
  <p:clrMap bg1="lt1" tx1="dk1" bg2="lt2" tx2="dk2" accent1="accent1" accent2="accent2" accent3="accent3" accent4="accent4" accent5="accent5" accent6="accent6" hlink="hlink" folHlink="folHlink"/>
  <p:sldLayoutIdLst>
    <p:sldLayoutId id="2147483663" r:id="rId1"/>
    <p:sldLayoutId id="2147483649" r:id="rId2"/>
    <p:sldLayoutId id="2147483650" r:id="rId3"/>
    <p:sldLayoutId id="2147483660" r:id="rId4"/>
    <p:sldLayoutId id="2147483661" r:id="rId5"/>
    <p:sldLayoutId id="2147483662" r:id="rId6"/>
    <p:sldLayoutId id="2147483651" r:id="rId7"/>
    <p:sldLayoutId id="2147483655" r:id="rId8"/>
    <p:sldLayoutId id="2147483657" r:id="rId9"/>
    <p:sldLayoutId id="2147483652" r:id="rId10"/>
    <p:sldLayoutId id="2147483653" r:id="rId11"/>
  </p:sldLayoutIdLst>
  <p:txStyles>
    <p:titleStyle>
      <a:lvl1pPr algn="ctr" defTabSz="457200" rtl="0" eaLnBrk="1" latinLnBrk="0" hangingPunct="1">
        <a:spcBef>
          <a:spcPct val="0"/>
        </a:spcBef>
        <a:buNone/>
        <a:defRPr sz="4400" b="1" kern="1200">
          <a:solidFill>
            <a:schemeClr val="bg1"/>
          </a:solidFill>
          <a:effectLst>
            <a:outerShdw blurRad="50800" dist="38100" dir="2700000" algn="tl" rotWithShape="0">
              <a:srgbClr val="000000">
                <a:alpha val="43000"/>
              </a:srgbClr>
            </a:outerShdw>
          </a:effectLst>
          <a:latin typeface="+mj-lt"/>
          <a:ea typeface="+mj-ea"/>
          <a:cs typeface="+mj-cs"/>
        </a:defRPr>
      </a:lvl1pPr>
    </p:titleStyle>
    <p:bodyStyle>
      <a:lvl1pPr marL="0" indent="0" algn="l" defTabSz="457200" rtl="0" eaLnBrk="1" latinLnBrk="0" hangingPunct="1">
        <a:spcBef>
          <a:spcPct val="20000"/>
        </a:spcBef>
        <a:buFont typeface="Arial"/>
        <a:buNone/>
        <a:defRPr sz="3200" kern="1200">
          <a:solidFill>
            <a:srgbClr val="FFFFFF"/>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FFFF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rgbClr val="FFFFFF"/>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FFFF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rgbClr val="FFFFFF"/>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536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6F661-1475-4824-B2E1-150DB78C892C}"/>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44D69BF4-6C15-4A73-9CD9-977071C60D3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76283CF-4075-466E-AB66-5268DFA9CD3B}"/>
              </a:ext>
            </a:extLst>
          </p:cNvPr>
          <p:cNvSpPr>
            <a:spLocks noGrp="1"/>
          </p:cNvSpPr>
          <p:nvPr>
            <p:ph sz="half" idx="2"/>
          </p:nvPr>
        </p:nvSpPr>
        <p:spPr>
          <a:xfrm>
            <a:off x="0" y="0"/>
            <a:ext cx="9144000" cy="5143500"/>
          </a:xfrm>
          <a:solidFill>
            <a:schemeClr val="tx1"/>
          </a:solidFill>
        </p:spPr>
        <p:txBody>
          <a:bodyPr/>
          <a:lstStyle/>
          <a:p>
            <a:endParaRPr lang="en-US" dirty="0"/>
          </a:p>
        </p:txBody>
      </p:sp>
      <p:sp>
        <p:nvSpPr>
          <p:cNvPr id="5" name="Text Placeholder 4">
            <a:extLst>
              <a:ext uri="{FF2B5EF4-FFF2-40B4-BE49-F238E27FC236}">
                <a16:creationId xmlns:a16="http://schemas.microsoft.com/office/drawing/2014/main" id="{BA12E6D9-A355-446A-BE61-5CE3B48C8993}"/>
              </a:ext>
            </a:extLst>
          </p:cNvPr>
          <p:cNvSpPr>
            <a:spLocks noGrp="1"/>
          </p:cNvSpPr>
          <p:nvPr>
            <p:ph type="body" sz="quarter" idx="3"/>
          </p:nvPr>
        </p:nvSpPr>
        <p:spPr/>
        <p:txBody>
          <a:bodyPr/>
          <a:lstStyle/>
          <a:p>
            <a:endParaRPr lang="en-US"/>
          </a:p>
        </p:txBody>
      </p:sp>
      <p:pic>
        <p:nvPicPr>
          <p:cNvPr id="7" name="Content Placeholder 6">
            <a:extLst>
              <a:ext uri="{FF2B5EF4-FFF2-40B4-BE49-F238E27FC236}">
                <a16:creationId xmlns:a16="http://schemas.microsoft.com/office/drawing/2014/main" id="{9B6CCD80-C8FB-4C02-AE2F-C75D55AF47F4}"/>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1067913" y="533956"/>
            <a:ext cx="7081594" cy="4124812"/>
          </a:xfrm>
          <a:prstGeom prst="rect">
            <a:avLst/>
          </a:prstGeom>
          <a:noFill/>
        </p:spPr>
      </p:pic>
    </p:spTree>
    <p:extLst>
      <p:ext uri="{BB962C8B-B14F-4D97-AF65-F5344CB8AC3E}">
        <p14:creationId xmlns:p14="http://schemas.microsoft.com/office/powerpoint/2010/main" val="2014445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997BC-80E6-4C8F-AC34-1276B68B010C}"/>
              </a:ext>
            </a:extLst>
          </p:cNvPr>
          <p:cNvSpPr>
            <a:spLocks noGrp="1"/>
          </p:cNvSpPr>
          <p:nvPr>
            <p:ph type="title"/>
          </p:nvPr>
        </p:nvSpPr>
        <p:spPr/>
        <p:txBody>
          <a:bodyPr>
            <a:normAutofit fontScale="90000"/>
          </a:bodyPr>
          <a:lstStyle/>
          <a:p>
            <a:pPr algn="l"/>
            <a:br>
              <a:rPr lang="en-US" dirty="0">
                <a:solidFill>
                  <a:srgbClr val="00B0F0"/>
                </a:solidFill>
                <a:effectLst>
                  <a:outerShdw blurRad="38100" dist="38100" dir="2700000" algn="tl">
                    <a:srgbClr val="000000">
                      <a:alpha val="43137"/>
                    </a:srgbClr>
                  </a:outerShdw>
                </a:effectLst>
              </a:rPr>
            </a:br>
            <a:br>
              <a:rPr lang="en-US"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4.  Who will be raised in the second resurrection, and when will it take place?</a:t>
            </a:r>
            <a:br>
              <a:rPr lang="en-US" sz="3100" dirty="0">
                <a:effectLst/>
              </a:rPr>
            </a:br>
            <a:endParaRPr lang="en-US" sz="3100" dirty="0"/>
          </a:p>
        </p:txBody>
      </p:sp>
      <p:sp>
        <p:nvSpPr>
          <p:cNvPr id="3" name="Text Placeholder 2">
            <a:extLst>
              <a:ext uri="{FF2B5EF4-FFF2-40B4-BE49-F238E27FC236}">
                <a16:creationId xmlns:a16="http://schemas.microsoft.com/office/drawing/2014/main" id="{75F3FFFF-04B4-4449-B7F5-5441E18D1679}"/>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9B68666-BAF7-4D3E-A529-D671478C2C06}"/>
              </a:ext>
            </a:extLst>
          </p:cNvPr>
          <p:cNvSpPr>
            <a:spLocks noGrp="1"/>
          </p:cNvSpPr>
          <p:nvPr>
            <p:ph sz="half" idx="2"/>
          </p:nvPr>
        </p:nvSpPr>
        <p:spPr>
          <a:xfrm>
            <a:off x="531018" y="1719263"/>
            <a:ext cx="5662873" cy="3373344"/>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John 5:28, 29</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all who are in the graves will hear His voice and come forth--those who have done good, to the resurrection of life, and those who have done </a:t>
            </a:r>
            <a:r>
              <a:rPr lang="en-US" sz="2800" i="1" u="sng" dirty="0">
                <a:solidFill>
                  <a:srgbClr val="FF9900"/>
                </a:solidFill>
                <a:effectLst>
                  <a:outerShdw blurRad="38100" dist="38100" dir="2700000" algn="tl">
                    <a:srgbClr val="000000">
                      <a:alpha val="43137"/>
                    </a:srgbClr>
                  </a:outerShdw>
                </a:effectLst>
              </a:rPr>
              <a:t>evil</a:t>
            </a:r>
            <a:r>
              <a:rPr lang="en-US" sz="2800" i="1" dirty="0">
                <a:effectLst>
                  <a:outerShdw blurRad="38100" dist="38100" dir="2700000" algn="tl">
                    <a:srgbClr val="000000">
                      <a:alpha val="43137"/>
                    </a:srgbClr>
                  </a:outerShdw>
                </a:effectLst>
              </a:rPr>
              <a:t>, to the resurrection of </a:t>
            </a:r>
            <a:r>
              <a:rPr lang="en-US" sz="2800" i="1" u="sng" dirty="0">
                <a:solidFill>
                  <a:srgbClr val="FF9900"/>
                </a:solidFill>
                <a:effectLst>
                  <a:outerShdw blurRad="38100" dist="38100" dir="2700000" algn="tl">
                    <a:srgbClr val="000000">
                      <a:alpha val="43137"/>
                    </a:srgbClr>
                  </a:outerShdw>
                </a:effectLst>
              </a:rPr>
              <a:t>condemnation</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20:5</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But the</a:t>
            </a:r>
            <a:r>
              <a:rPr lang="en-US" sz="2800" i="1" dirty="0">
                <a:solidFill>
                  <a:srgbClr val="FF9900"/>
                </a:solidFill>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rest</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of the dead did not live again until the thousand years were finished. …</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139FDF51-24AE-48C8-AEE9-C03BF39C5B31}"/>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47A4B04-C7E0-4A16-A72B-551E454F06CA}"/>
              </a:ext>
            </a:extLst>
          </p:cNvPr>
          <p:cNvSpPr>
            <a:spLocks noGrp="1"/>
          </p:cNvSpPr>
          <p:nvPr>
            <p:ph sz="quarter" idx="4"/>
          </p:nvPr>
        </p:nvSpPr>
        <p:spPr>
          <a:xfrm>
            <a:off x="7528782" y="1631156"/>
            <a:ext cx="1158019"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18154053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C88194-B277-42E2-BF1B-72A43526A077}"/>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5.  What is the condition of the earth during the 1,000 years?</a:t>
            </a:r>
            <a:br>
              <a:rPr lang="en-US" dirty="0">
                <a:effectLst/>
              </a:rPr>
            </a:br>
            <a:endParaRPr lang="en-US" dirty="0"/>
          </a:p>
        </p:txBody>
      </p:sp>
      <p:sp>
        <p:nvSpPr>
          <p:cNvPr id="3" name="Text Placeholder 2">
            <a:extLst>
              <a:ext uri="{FF2B5EF4-FFF2-40B4-BE49-F238E27FC236}">
                <a16:creationId xmlns:a16="http://schemas.microsoft.com/office/drawing/2014/main" id="{81697452-A63A-46BD-9B82-88CAB1814BF2}"/>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7F038F6-248D-4C11-992B-65DF38A55DC1}"/>
              </a:ext>
            </a:extLst>
          </p:cNvPr>
          <p:cNvSpPr>
            <a:spLocks noGrp="1"/>
          </p:cNvSpPr>
          <p:nvPr>
            <p:ph sz="half" idx="2"/>
          </p:nvPr>
        </p:nvSpPr>
        <p:spPr>
          <a:xfrm>
            <a:off x="457200" y="1151335"/>
            <a:ext cx="5402970" cy="3992165"/>
          </a:xfrm>
        </p:spPr>
        <p:txBody>
          <a:bodyPr>
            <a:normAutofit fontScale="85000" lnSpcReduction="20000"/>
          </a:bodyPr>
          <a:lstStyle/>
          <a:p>
            <a:r>
              <a:rPr lang="en-US" sz="3200" b="1" i="1" dirty="0">
                <a:solidFill>
                  <a:srgbClr val="FFC000"/>
                </a:solidFill>
              </a:rPr>
              <a:t>Jeremiah 4:23-26</a:t>
            </a:r>
            <a:r>
              <a:rPr lang="en-US" sz="3200" dirty="0">
                <a:solidFill>
                  <a:srgbClr val="FFC000"/>
                </a:solidFill>
              </a:rPr>
              <a:t>  </a:t>
            </a:r>
            <a:r>
              <a:rPr lang="en-US" sz="3200" i="1" dirty="0"/>
              <a:t>I beheld the earth, and indeed it was without </a:t>
            </a:r>
            <a:r>
              <a:rPr lang="en-US" sz="3200" i="1" u="sng" dirty="0">
                <a:solidFill>
                  <a:srgbClr val="FF9900"/>
                </a:solidFill>
              </a:rPr>
              <a:t>form</a:t>
            </a:r>
            <a:r>
              <a:rPr lang="en-US" sz="3200" i="1" dirty="0"/>
              <a:t>, and </a:t>
            </a:r>
            <a:r>
              <a:rPr lang="en-US" sz="3200" i="1" u="sng" dirty="0">
                <a:solidFill>
                  <a:srgbClr val="FF9900"/>
                </a:solidFill>
              </a:rPr>
              <a:t>void</a:t>
            </a:r>
            <a:r>
              <a:rPr lang="en-US" sz="3200" i="1" dirty="0"/>
              <a:t>; And the heavens, they had </a:t>
            </a:r>
            <a:r>
              <a:rPr lang="en-US" sz="3200" i="1" u="sng" dirty="0">
                <a:solidFill>
                  <a:srgbClr val="FF9900"/>
                </a:solidFill>
              </a:rPr>
              <a:t>no</a:t>
            </a:r>
            <a:r>
              <a:rPr lang="en-US" sz="3200" i="1" dirty="0"/>
              <a:t> </a:t>
            </a:r>
            <a:r>
              <a:rPr lang="en-US" sz="3200" i="1" u="sng" dirty="0">
                <a:solidFill>
                  <a:srgbClr val="FF9900"/>
                </a:solidFill>
              </a:rPr>
              <a:t>light</a:t>
            </a:r>
            <a:r>
              <a:rPr lang="en-US" sz="3200" i="1" dirty="0"/>
              <a:t>.  I beheld the mountains, and indeed they trembled, … I beheld, and indeed there was </a:t>
            </a:r>
            <a:r>
              <a:rPr lang="en-US" sz="3200" i="1" u="sng" dirty="0">
                <a:solidFill>
                  <a:srgbClr val="FF9900"/>
                </a:solidFill>
              </a:rPr>
              <a:t>no</a:t>
            </a:r>
            <a:r>
              <a:rPr lang="en-US" sz="3200" i="1" dirty="0">
                <a:solidFill>
                  <a:srgbClr val="FF9900"/>
                </a:solidFill>
              </a:rPr>
              <a:t> </a:t>
            </a:r>
            <a:r>
              <a:rPr lang="en-US" sz="3200" i="1" dirty="0"/>
              <a:t>man, And all the birds of the heavens had fled.  I beheld, and indeed the fruitful land was a wilderness, And all its cities were broken down At the presence of the LORD, By His fierce anger.</a:t>
            </a:r>
            <a:r>
              <a:rPr lang="en-US" sz="3200" dirty="0"/>
              <a:t> </a:t>
            </a:r>
          </a:p>
          <a:p>
            <a:endParaRPr lang="en-US" dirty="0"/>
          </a:p>
        </p:txBody>
      </p:sp>
      <p:sp>
        <p:nvSpPr>
          <p:cNvPr id="5" name="Text Placeholder 4">
            <a:extLst>
              <a:ext uri="{FF2B5EF4-FFF2-40B4-BE49-F238E27FC236}">
                <a16:creationId xmlns:a16="http://schemas.microsoft.com/office/drawing/2014/main" id="{9E4E4A2E-73C5-46A1-9B8E-3A03A5D8585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D01DCB0F-2B83-4814-968A-C063B9C08716}"/>
              </a:ext>
            </a:extLst>
          </p:cNvPr>
          <p:cNvSpPr>
            <a:spLocks noGrp="1"/>
          </p:cNvSpPr>
          <p:nvPr>
            <p:ph sz="quarter" idx="4"/>
          </p:nvPr>
        </p:nvSpPr>
        <p:spPr>
          <a:xfrm>
            <a:off x="7388619" y="1631156"/>
            <a:ext cx="1298182" cy="2963466"/>
          </a:xfrm>
        </p:spPr>
        <p:txBody>
          <a:bodyPr>
            <a:normAutofit fontScale="85000" lnSpcReduction="20000"/>
          </a:bodyPr>
          <a:lstStyle/>
          <a:p>
            <a:endParaRPr lang="en-US" dirty="0"/>
          </a:p>
        </p:txBody>
      </p:sp>
    </p:spTree>
    <p:extLst>
      <p:ext uri="{BB962C8B-B14F-4D97-AF65-F5344CB8AC3E}">
        <p14:creationId xmlns:p14="http://schemas.microsoft.com/office/powerpoint/2010/main" val="4729164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6C8BD-009B-4026-8EC0-E0162CF0FD17}"/>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917D9BBC-9661-41F9-925A-6A206FAFDE2F}"/>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BD3A9D7-3D4E-4778-8537-94016EB00451}"/>
              </a:ext>
            </a:extLst>
          </p:cNvPr>
          <p:cNvSpPr>
            <a:spLocks noGrp="1"/>
          </p:cNvSpPr>
          <p:nvPr>
            <p:ph sz="half" idx="2"/>
          </p:nvPr>
        </p:nvSpPr>
        <p:spPr>
          <a:xfrm>
            <a:off x="457199" y="1631156"/>
            <a:ext cx="5302853" cy="2963466"/>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Jeremiah 25:33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at that day the </a:t>
            </a:r>
            <a:r>
              <a:rPr lang="en-US" sz="2800" i="1" u="sng" dirty="0">
                <a:solidFill>
                  <a:srgbClr val="FF9900"/>
                </a:solidFill>
                <a:effectLst>
                  <a:outerShdw blurRad="38100" dist="38100" dir="2700000" algn="tl">
                    <a:srgbClr val="000000">
                      <a:alpha val="43137"/>
                    </a:srgbClr>
                  </a:outerShdw>
                </a:effectLst>
              </a:rPr>
              <a:t>slain</a:t>
            </a:r>
            <a:r>
              <a:rPr lang="en-US" sz="2800" i="1" dirty="0">
                <a:effectLst>
                  <a:outerShdw blurRad="38100" dist="38100" dir="2700000" algn="tl">
                    <a:srgbClr val="000000">
                      <a:alpha val="43137"/>
                    </a:srgbClr>
                  </a:outerShdw>
                </a:effectLst>
              </a:rPr>
              <a:t> of the LORD shall be from one end of the earth even to the other end of the earth. They shall not be lamented, or gathered, or buried; they shall become refuse on the ground.</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32FA4E19-6704-466A-A342-3FCC8E0B8E88}"/>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1893689-A382-4E65-9298-D6A171892EFC}"/>
              </a:ext>
            </a:extLst>
          </p:cNvPr>
          <p:cNvSpPr>
            <a:spLocks noGrp="1"/>
          </p:cNvSpPr>
          <p:nvPr>
            <p:ph sz="quarter" idx="4"/>
          </p:nvPr>
        </p:nvSpPr>
        <p:spPr>
          <a:xfrm>
            <a:off x="6260636" y="1631156"/>
            <a:ext cx="2426165" cy="2963466"/>
          </a:xfrm>
        </p:spPr>
        <p:txBody>
          <a:bodyPr>
            <a:normAutofit lnSpcReduction="10000"/>
          </a:bodyPr>
          <a:lstStyle/>
          <a:p>
            <a:endParaRPr lang="en-US" dirty="0"/>
          </a:p>
        </p:txBody>
      </p:sp>
    </p:spTree>
    <p:extLst>
      <p:ext uri="{BB962C8B-B14F-4D97-AF65-F5344CB8AC3E}">
        <p14:creationId xmlns:p14="http://schemas.microsoft.com/office/powerpoint/2010/main" val="41073438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E11250-95F2-4BDE-92CB-278946907F3D}"/>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6.  Where will the saints be during the 1,000 years, and what will they be doing?</a:t>
            </a:r>
            <a:br>
              <a:rPr lang="en-US" dirty="0">
                <a:effectLst/>
              </a:rPr>
            </a:br>
            <a:endParaRPr lang="en-US" dirty="0"/>
          </a:p>
        </p:txBody>
      </p:sp>
      <p:sp>
        <p:nvSpPr>
          <p:cNvPr id="3" name="Text Placeholder 2">
            <a:extLst>
              <a:ext uri="{FF2B5EF4-FFF2-40B4-BE49-F238E27FC236}">
                <a16:creationId xmlns:a16="http://schemas.microsoft.com/office/drawing/2014/main" id="{206A677A-E8D7-4D13-ABEC-8FDA5C65072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3A24E713-A7EB-4357-BDBE-265F44D8C549}"/>
              </a:ext>
            </a:extLst>
          </p:cNvPr>
          <p:cNvSpPr>
            <a:spLocks noGrp="1"/>
          </p:cNvSpPr>
          <p:nvPr>
            <p:ph sz="half" idx="2"/>
          </p:nvPr>
        </p:nvSpPr>
        <p:spPr>
          <a:xfrm>
            <a:off x="457200" y="1631156"/>
            <a:ext cx="5589854" cy="3512344"/>
          </a:xfrm>
        </p:spPr>
        <p:txBody>
          <a:bodyPr>
            <a:normAutofit fontScale="92500" lnSpcReduction="20000"/>
          </a:bodyPr>
          <a:lstStyle/>
          <a:p>
            <a:r>
              <a:rPr lang="en-US" sz="3000" b="1" i="1" dirty="0">
                <a:solidFill>
                  <a:srgbClr val="FFC000"/>
                </a:solidFill>
                <a:effectLst>
                  <a:outerShdw blurRad="38100" dist="38100" dir="2700000" algn="tl">
                    <a:srgbClr val="000000">
                      <a:alpha val="43137"/>
                    </a:srgbClr>
                  </a:outerShdw>
                </a:effectLst>
              </a:rPr>
              <a:t>John 14:3</a:t>
            </a:r>
            <a:r>
              <a:rPr lang="en-US" sz="3000" b="1"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And if I go and prepare a place for you, I will come again and receive you to Myself; that where I am, there </a:t>
            </a:r>
            <a:r>
              <a:rPr lang="en-US" sz="3000" i="1" u="sng" dirty="0">
                <a:solidFill>
                  <a:srgbClr val="FF9900"/>
                </a:solidFill>
                <a:effectLst>
                  <a:outerShdw blurRad="38100" dist="38100" dir="2700000" algn="tl">
                    <a:srgbClr val="000000">
                      <a:alpha val="43137"/>
                    </a:srgbClr>
                  </a:outerShdw>
                </a:effectLst>
              </a:rPr>
              <a:t>you</a:t>
            </a:r>
            <a:r>
              <a:rPr lang="en-US" sz="3000" i="1" dirty="0">
                <a:effectLst>
                  <a:outerShdw blurRad="38100" dist="38100" dir="2700000" algn="tl">
                    <a:srgbClr val="000000">
                      <a:alpha val="43137"/>
                    </a:srgbClr>
                  </a:outerShdw>
                </a:effectLst>
              </a:rPr>
              <a:t> may be also.</a:t>
            </a:r>
            <a:endParaRPr lang="en-US" sz="3000" dirty="0">
              <a:effectLst>
                <a:outerShdw blurRad="38100" dist="38100" dir="2700000" algn="tl">
                  <a:srgbClr val="000000">
                    <a:alpha val="43137"/>
                  </a:srgbClr>
                </a:outerShdw>
              </a:effectLst>
            </a:endParaRPr>
          </a:p>
          <a:p>
            <a:r>
              <a:rPr lang="en-US" sz="3000" b="1" i="1" dirty="0">
                <a:solidFill>
                  <a:srgbClr val="FFC000"/>
                </a:solidFill>
                <a:effectLst>
                  <a:outerShdw blurRad="38100" dist="38100" dir="2700000" algn="tl">
                    <a:srgbClr val="000000">
                      <a:alpha val="43137"/>
                    </a:srgbClr>
                  </a:outerShdw>
                </a:effectLst>
              </a:rPr>
              <a:t>Revelation 20:4</a:t>
            </a:r>
            <a:r>
              <a:rPr lang="en-US" sz="3000" dirty="0">
                <a:solidFill>
                  <a:srgbClr val="FFC000"/>
                </a:solidFill>
                <a:effectLst>
                  <a:outerShdw blurRad="38100" dist="38100" dir="2700000" algn="tl">
                    <a:srgbClr val="000000">
                      <a:alpha val="43137"/>
                    </a:srgbClr>
                  </a:outerShdw>
                </a:effectLst>
              </a:rPr>
              <a:t>  </a:t>
            </a:r>
            <a:r>
              <a:rPr lang="en-US" sz="3000" i="1" dirty="0">
                <a:effectLst>
                  <a:outerShdw blurRad="38100" dist="38100" dir="2700000" algn="tl">
                    <a:srgbClr val="000000">
                      <a:alpha val="43137"/>
                    </a:srgbClr>
                  </a:outerShdw>
                </a:effectLst>
              </a:rPr>
              <a:t>And I saw thrones, and they sat on them, and judgment was committed to them. … And they lived and </a:t>
            </a:r>
            <a:r>
              <a:rPr lang="en-US" sz="3000" i="1" u="sng" dirty="0">
                <a:solidFill>
                  <a:srgbClr val="FF9900"/>
                </a:solidFill>
                <a:effectLst>
                  <a:outerShdw blurRad="38100" dist="38100" dir="2700000" algn="tl">
                    <a:srgbClr val="000000">
                      <a:alpha val="43137"/>
                    </a:srgbClr>
                  </a:outerShdw>
                </a:effectLst>
              </a:rPr>
              <a:t>reigned</a:t>
            </a:r>
            <a:r>
              <a:rPr lang="en-US" sz="3000" i="1" dirty="0">
                <a:effectLst>
                  <a:outerShdw blurRad="38100" dist="38100" dir="2700000" algn="tl">
                    <a:srgbClr val="000000">
                      <a:alpha val="43137"/>
                    </a:srgbClr>
                  </a:outerShdw>
                </a:effectLst>
              </a:rPr>
              <a:t> with Christ for a thousand years.</a:t>
            </a:r>
            <a:r>
              <a:rPr lang="en-US" sz="30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6776F9FF-F1DC-4139-81C5-2CEAC77EF53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86613E2B-44A4-42E1-A969-4EB52A36B3A2}"/>
              </a:ext>
            </a:extLst>
          </p:cNvPr>
          <p:cNvSpPr>
            <a:spLocks noGrp="1"/>
          </p:cNvSpPr>
          <p:nvPr>
            <p:ph sz="quarter" idx="4"/>
          </p:nvPr>
        </p:nvSpPr>
        <p:spPr>
          <a:xfrm>
            <a:off x="7455364" y="1631156"/>
            <a:ext cx="1231437"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34009814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984E23-A734-46A6-B4EC-8FAF95EA7DEA}"/>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F76E8A3A-8992-4341-968E-1083F8F5571B}"/>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E2827610-CB90-4782-955C-274D6D3A7B4B}"/>
              </a:ext>
            </a:extLst>
          </p:cNvPr>
          <p:cNvSpPr>
            <a:spLocks noGrp="1"/>
          </p:cNvSpPr>
          <p:nvPr>
            <p:ph sz="half" idx="2"/>
          </p:nvPr>
        </p:nvSpPr>
        <p:spPr>
          <a:xfrm>
            <a:off x="457200" y="1631156"/>
            <a:ext cx="5289504" cy="2963466"/>
          </a:xfrm>
        </p:spPr>
        <p:txBody>
          <a:bodyPr>
            <a:normAutofit lnSpcReduction="10000"/>
          </a:bodyPr>
          <a:lstStyle/>
          <a:p>
            <a:r>
              <a:rPr lang="en-US" sz="2800" b="1" i="1" dirty="0">
                <a:solidFill>
                  <a:srgbClr val="FFC000"/>
                </a:solidFill>
              </a:rPr>
              <a:t>1 Corinthians 6:2, 3</a:t>
            </a:r>
            <a:r>
              <a:rPr lang="en-US" sz="2800" dirty="0">
                <a:solidFill>
                  <a:srgbClr val="FFC000"/>
                </a:solidFill>
              </a:rPr>
              <a:t>   </a:t>
            </a:r>
            <a:r>
              <a:rPr lang="en-US" sz="2800" i="1" dirty="0"/>
              <a:t>Do you not know that the saints will </a:t>
            </a:r>
            <a:r>
              <a:rPr lang="en-US" sz="2800" i="1" u="sng" dirty="0">
                <a:solidFill>
                  <a:srgbClr val="FF9900"/>
                </a:solidFill>
              </a:rPr>
              <a:t>judge</a:t>
            </a:r>
            <a:r>
              <a:rPr lang="en-US" sz="2800" i="1" dirty="0"/>
              <a:t> the world? And if the world will be judged by you, are you unworthy to judge the smallest matters?  Do you not know that we shall judge angels? …</a:t>
            </a:r>
            <a:endParaRPr lang="en-US" sz="2800" dirty="0"/>
          </a:p>
          <a:p>
            <a:endParaRPr lang="en-US" dirty="0"/>
          </a:p>
        </p:txBody>
      </p:sp>
      <p:sp>
        <p:nvSpPr>
          <p:cNvPr id="5" name="Text Placeholder 4">
            <a:extLst>
              <a:ext uri="{FF2B5EF4-FFF2-40B4-BE49-F238E27FC236}">
                <a16:creationId xmlns:a16="http://schemas.microsoft.com/office/drawing/2014/main" id="{651F7574-4B7D-4B45-A0CD-3ED48BA9F99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F87B302B-B327-4B35-AB38-9A22F5289F58}"/>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20927055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4FDD1-41BE-4755-AA5A-D3960F519850}"/>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3B48DAFA-8C43-46D1-BFF3-3994A6760C03}"/>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60F44B3-2A72-4462-969A-26E1E554E144}"/>
              </a:ext>
            </a:extLst>
          </p:cNvPr>
          <p:cNvSpPr>
            <a:spLocks noGrp="1"/>
          </p:cNvSpPr>
          <p:nvPr>
            <p:ph sz="half" idx="2"/>
          </p:nvPr>
        </p:nvSpPr>
        <p:spPr>
          <a:xfrm>
            <a:off x="0" y="0"/>
            <a:ext cx="9144000" cy="5143500"/>
          </a:xfrm>
          <a:solidFill>
            <a:schemeClr val="tx1"/>
          </a:solidFill>
        </p:spPr>
        <p:txBody>
          <a:bodyPr/>
          <a:lstStyle/>
          <a:p>
            <a:endParaRPr lang="en-US" dirty="0"/>
          </a:p>
        </p:txBody>
      </p:sp>
      <p:sp>
        <p:nvSpPr>
          <p:cNvPr id="5" name="Text Placeholder 4">
            <a:extLst>
              <a:ext uri="{FF2B5EF4-FFF2-40B4-BE49-F238E27FC236}">
                <a16:creationId xmlns:a16="http://schemas.microsoft.com/office/drawing/2014/main" id="{CAD64DD2-8C19-4E8D-86F7-A1B04D0B0D57}"/>
              </a:ext>
            </a:extLst>
          </p:cNvPr>
          <p:cNvSpPr>
            <a:spLocks noGrp="1"/>
          </p:cNvSpPr>
          <p:nvPr>
            <p:ph type="body" sz="quarter" idx="3"/>
          </p:nvPr>
        </p:nvSpPr>
        <p:spPr/>
        <p:txBody>
          <a:bodyPr/>
          <a:lstStyle/>
          <a:p>
            <a:endParaRPr lang="en-US"/>
          </a:p>
        </p:txBody>
      </p:sp>
      <p:pic>
        <p:nvPicPr>
          <p:cNvPr id="7" name="Content Placeholder 6">
            <a:extLst>
              <a:ext uri="{FF2B5EF4-FFF2-40B4-BE49-F238E27FC236}">
                <a16:creationId xmlns:a16="http://schemas.microsoft.com/office/drawing/2014/main" id="{44F0AD1A-3DEA-49A0-975D-AEEBFBDF18C1}"/>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967795" y="614050"/>
            <a:ext cx="6941431" cy="4104788"/>
          </a:xfrm>
          <a:prstGeom prst="rect">
            <a:avLst/>
          </a:prstGeom>
          <a:noFill/>
        </p:spPr>
      </p:pic>
    </p:spTree>
    <p:extLst>
      <p:ext uri="{BB962C8B-B14F-4D97-AF65-F5344CB8AC3E}">
        <p14:creationId xmlns:p14="http://schemas.microsoft.com/office/powerpoint/2010/main" val="1165736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34ED9-5053-4DDF-9BD6-2197EB7DFD0B}"/>
              </a:ext>
            </a:extLst>
          </p:cNvPr>
          <p:cNvSpPr>
            <a:spLocks noGrp="1"/>
          </p:cNvSpPr>
          <p:nvPr>
            <p:ph type="title"/>
          </p:nvPr>
        </p:nvSpPr>
        <p:spPr/>
        <p:txBody>
          <a:bodyPr>
            <a:normAutofit fontScale="90000"/>
          </a:bodyPr>
          <a:lstStyle/>
          <a:p>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7.  What will happen at the close of the 1,000 years?</a:t>
            </a:r>
            <a:br>
              <a:rPr lang="en-US" dirty="0">
                <a:effectLst/>
              </a:rPr>
            </a:br>
            <a:endParaRPr lang="en-US" dirty="0"/>
          </a:p>
        </p:txBody>
      </p:sp>
      <p:sp>
        <p:nvSpPr>
          <p:cNvPr id="3" name="Text Placeholder 2">
            <a:extLst>
              <a:ext uri="{FF2B5EF4-FFF2-40B4-BE49-F238E27FC236}">
                <a16:creationId xmlns:a16="http://schemas.microsoft.com/office/drawing/2014/main" id="{9ED58FBA-703C-42CE-8C7E-3E0626E6D46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CA4C97B-B60C-428E-BA7D-AE941614C89D}"/>
              </a:ext>
            </a:extLst>
          </p:cNvPr>
          <p:cNvSpPr>
            <a:spLocks noGrp="1"/>
          </p:cNvSpPr>
          <p:nvPr>
            <p:ph sz="half" idx="2"/>
          </p:nvPr>
        </p:nvSpPr>
        <p:spPr>
          <a:xfrm>
            <a:off x="457199" y="1151335"/>
            <a:ext cx="5696646" cy="3867853"/>
          </a:xfrm>
        </p:spPr>
        <p:txBody>
          <a:bodyPr>
            <a:normAutofit fontScale="70000" lnSpcReduction="20000"/>
          </a:bodyPr>
          <a:lstStyle/>
          <a:p>
            <a:r>
              <a:rPr lang="en-US" sz="3600" b="1" i="1" dirty="0">
                <a:solidFill>
                  <a:srgbClr val="FFC000"/>
                </a:solidFill>
                <a:effectLst>
                  <a:outerShdw blurRad="38100" dist="38100" dir="2700000" algn="tl">
                    <a:srgbClr val="000000">
                      <a:alpha val="43137"/>
                    </a:srgbClr>
                  </a:outerShdw>
                </a:effectLst>
              </a:rPr>
              <a:t>Zechariah 14:1, 4, 5, 9</a:t>
            </a:r>
            <a:r>
              <a:rPr lang="en-US" sz="3600" b="1"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Behold, the day of the LORD is coming…And in that day His feet will stand on the Mount of Olives, Which faces Jerusalem on the east.  And the Mount of Olives shall be </a:t>
            </a:r>
            <a:r>
              <a:rPr lang="en-US" sz="3600" i="1" u="sng" dirty="0">
                <a:solidFill>
                  <a:srgbClr val="FF9900"/>
                </a:solidFill>
                <a:effectLst>
                  <a:outerShdw blurRad="38100" dist="38100" dir="2700000" algn="tl">
                    <a:srgbClr val="000000">
                      <a:alpha val="43137"/>
                    </a:srgbClr>
                  </a:outerShdw>
                </a:effectLst>
              </a:rPr>
              <a:t>split</a:t>
            </a:r>
            <a:r>
              <a:rPr lang="en-US" sz="3600" i="1" dirty="0">
                <a:solidFill>
                  <a:srgbClr val="FF99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in two, … Thus the LORD my God will come, And all the saints with You. … And the LORD shall be King over all the earth. … </a:t>
            </a:r>
            <a:endParaRPr lang="en-US" sz="3600" dirty="0">
              <a:effectLst>
                <a:outerShdw blurRad="38100" dist="38100" dir="2700000" algn="tl">
                  <a:srgbClr val="000000">
                    <a:alpha val="43137"/>
                  </a:srgbClr>
                </a:outerShdw>
              </a:effectLst>
            </a:endParaRPr>
          </a:p>
          <a:p>
            <a:r>
              <a:rPr lang="en-US" sz="3600" b="1" i="1" dirty="0">
                <a:solidFill>
                  <a:srgbClr val="FFC000"/>
                </a:solidFill>
                <a:effectLst>
                  <a:outerShdw blurRad="38100" dist="38100" dir="2700000" algn="tl">
                    <a:srgbClr val="000000">
                      <a:alpha val="43137"/>
                    </a:srgbClr>
                  </a:outerShdw>
                </a:effectLst>
              </a:rPr>
              <a:t>Revelation 2l:2</a:t>
            </a:r>
            <a:r>
              <a:rPr lang="en-US" sz="3600" dirty="0">
                <a:solidFill>
                  <a:srgbClr val="FFC000"/>
                </a:solidFill>
                <a:effectLst>
                  <a:outerShdw blurRad="38100" dist="38100" dir="2700000" algn="tl">
                    <a:srgbClr val="000000">
                      <a:alpha val="43137"/>
                    </a:srgbClr>
                  </a:outerShdw>
                </a:effectLst>
              </a:rPr>
              <a:t>   </a:t>
            </a:r>
            <a:r>
              <a:rPr lang="en-US" sz="3600" i="1" dirty="0">
                <a:effectLst>
                  <a:outerShdw blurRad="38100" dist="38100" dir="2700000" algn="tl">
                    <a:srgbClr val="000000">
                      <a:alpha val="43137"/>
                    </a:srgbClr>
                  </a:outerShdw>
                </a:effectLst>
              </a:rPr>
              <a:t>Then I, John, saw the holy city, </a:t>
            </a:r>
            <a:r>
              <a:rPr lang="en-US" sz="3600" i="1" u="sng" dirty="0">
                <a:solidFill>
                  <a:srgbClr val="FF9900"/>
                </a:solidFill>
                <a:effectLst>
                  <a:outerShdw blurRad="38100" dist="38100" dir="2700000" algn="tl">
                    <a:srgbClr val="000000">
                      <a:alpha val="43137"/>
                    </a:srgbClr>
                  </a:outerShdw>
                </a:effectLst>
              </a:rPr>
              <a:t>New Jerusalem</a:t>
            </a:r>
            <a:r>
              <a:rPr lang="en-US" sz="3600" i="1" dirty="0">
                <a:effectLst>
                  <a:outerShdw blurRad="38100" dist="38100" dir="2700000" algn="tl">
                    <a:srgbClr val="000000">
                      <a:alpha val="43137"/>
                    </a:srgbClr>
                  </a:outerShdw>
                </a:effectLst>
              </a:rPr>
              <a:t>, coming down out of heaven from God, prepared as a bride adorned for her husband.</a:t>
            </a:r>
            <a:endParaRPr lang="en-US" sz="36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89FC9BDA-104A-4363-8A4B-19BBC74415B4}"/>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3636788-D9A1-4E31-A352-AAEB18B01AA1}"/>
              </a:ext>
            </a:extLst>
          </p:cNvPr>
          <p:cNvSpPr>
            <a:spLocks noGrp="1"/>
          </p:cNvSpPr>
          <p:nvPr>
            <p:ph sz="quarter" idx="4"/>
          </p:nvPr>
        </p:nvSpPr>
        <p:spPr/>
        <p:txBody>
          <a:bodyPr>
            <a:normAutofit fontScale="70000" lnSpcReduction="20000"/>
          </a:bodyPr>
          <a:lstStyle/>
          <a:p>
            <a:endParaRPr lang="en-US"/>
          </a:p>
        </p:txBody>
      </p:sp>
    </p:spTree>
    <p:extLst>
      <p:ext uri="{BB962C8B-B14F-4D97-AF65-F5344CB8AC3E}">
        <p14:creationId xmlns:p14="http://schemas.microsoft.com/office/powerpoint/2010/main" val="5007962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8C7DE-E1F3-42E4-9933-EDBD09EADD7F}"/>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8.  What will happen next to free Satan from his prison?</a:t>
            </a:r>
            <a:br>
              <a:rPr lang="en-US" dirty="0">
                <a:effectLst/>
              </a:rPr>
            </a:br>
            <a:endParaRPr lang="en-US" dirty="0"/>
          </a:p>
        </p:txBody>
      </p:sp>
      <p:sp>
        <p:nvSpPr>
          <p:cNvPr id="3" name="Text Placeholder 2">
            <a:extLst>
              <a:ext uri="{FF2B5EF4-FFF2-40B4-BE49-F238E27FC236}">
                <a16:creationId xmlns:a16="http://schemas.microsoft.com/office/drawing/2014/main" id="{B7D5ED3F-3369-4AED-BC90-01316BCB5F3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D006E54-22E6-48D6-A634-6BD6B6BE6437}"/>
              </a:ext>
            </a:extLst>
          </p:cNvPr>
          <p:cNvSpPr>
            <a:spLocks noGrp="1"/>
          </p:cNvSpPr>
          <p:nvPr>
            <p:ph sz="half" idx="2"/>
          </p:nvPr>
        </p:nvSpPr>
        <p:spPr>
          <a:xfrm>
            <a:off x="457200" y="1631156"/>
            <a:ext cx="5496412" cy="2963466"/>
          </a:xfrm>
        </p:spPr>
        <p:txBody>
          <a:bodyPr/>
          <a:lstStyle/>
          <a:p>
            <a:r>
              <a:rPr lang="en-US" sz="2800" b="1" i="1" dirty="0">
                <a:solidFill>
                  <a:srgbClr val="FFC000"/>
                </a:solidFill>
              </a:rPr>
              <a:t>Revelation 20:5, 7</a:t>
            </a:r>
            <a:r>
              <a:rPr lang="en-US" sz="2800" b="1" dirty="0">
                <a:solidFill>
                  <a:srgbClr val="FFC000"/>
                </a:solidFill>
              </a:rPr>
              <a:t>  </a:t>
            </a:r>
            <a:r>
              <a:rPr lang="en-US" sz="2800" i="1" dirty="0"/>
              <a:t>But the rest of the dead did not live again until the thousand years were </a:t>
            </a:r>
            <a:r>
              <a:rPr lang="en-US" sz="2800" i="1" u="sng" dirty="0">
                <a:solidFill>
                  <a:srgbClr val="FF9900"/>
                </a:solidFill>
              </a:rPr>
              <a:t>finished</a:t>
            </a:r>
            <a:r>
              <a:rPr lang="en-US" sz="2800" i="1" dirty="0"/>
              <a:t>. … Now when the thousand years have expired, Satan will be </a:t>
            </a:r>
            <a:r>
              <a:rPr lang="en-US" sz="2800" i="1" u="sng" dirty="0">
                <a:solidFill>
                  <a:srgbClr val="FF9900"/>
                </a:solidFill>
              </a:rPr>
              <a:t>released</a:t>
            </a:r>
            <a:r>
              <a:rPr lang="en-US" sz="2800" i="1" dirty="0"/>
              <a:t> from his prison.</a:t>
            </a:r>
            <a:endParaRPr lang="en-US" sz="2800" dirty="0"/>
          </a:p>
          <a:p>
            <a:endParaRPr lang="en-US" dirty="0"/>
          </a:p>
        </p:txBody>
      </p:sp>
      <p:sp>
        <p:nvSpPr>
          <p:cNvPr id="5" name="Text Placeholder 4">
            <a:extLst>
              <a:ext uri="{FF2B5EF4-FFF2-40B4-BE49-F238E27FC236}">
                <a16:creationId xmlns:a16="http://schemas.microsoft.com/office/drawing/2014/main" id="{7B99EEBF-5249-4E3E-8649-A6C658511092}"/>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0085E7D-0B6D-431F-94FA-19220F97A910}"/>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0840036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4B8C7D-D1BF-4AD1-ACDC-E95BDA5AD190}"/>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9.  What will Satan do when the wicked are raised?</a:t>
            </a:r>
            <a:br>
              <a:rPr lang="en-US" dirty="0">
                <a:effectLst/>
              </a:rPr>
            </a:br>
            <a:endParaRPr lang="en-US" dirty="0"/>
          </a:p>
        </p:txBody>
      </p:sp>
      <p:sp>
        <p:nvSpPr>
          <p:cNvPr id="3" name="Text Placeholder 2">
            <a:extLst>
              <a:ext uri="{FF2B5EF4-FFF2-40B4-BE49-F238E27FC236}">
                <a16:creationId xmlns:a16="http://schemas.microsoft.com/office/drawing/2014/main" id="{FE4DF695-3F39-4544-BC93-5DAB4FC9A50F}"/>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468F505-FD23-4314-B35E-7C1D5A231232}"/>
              </a:ext>
            </a:extLst>
          </p:cNvPr>
          <p:cNvSpPr>
            <a:spLocks noGrp="1"/>
          </p:cNvSpPr>
          <p:nvPr>
            <p:ph sz="half" idx="2"/>
          </p:nvPr>
        </p:nvSpPr>
        <p:spPr>
          <a:xfrm>
            <a:off x="457198" y="1234774"/>
            <a:ext cx="5409645" cy="3702747"/>
          </a:xfrm>
        </p:spPr>
        <p:txBody>
          <a:bodyPr>
            <a:normAutofit lnSpcReduction="10000"/>
          </a:bodyPr>
          <a:lstStyle/>
          <a:p>
            <a:r>
              <a:rPr lang="en-US" sz="2800" b="1" i="1" dirty="0">
                <a:solidFill>
                  <a:srgbClr val="FFC000"/>
                </a:solidFill>
                <a:effectLst>
                  <a:outerShdw blurRad="38100" dist="38100" dir="2700000" algn="tl">
                    <a:srgbClr val="000000">
                      <a:alpha val="43137"/>
                    </a:srgbClr>
                  </a:outerShdw>
                </a:effectLst>
              </a:rPr>
              <a:t>Revelation 20:8, 9</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and will go out to </a:t>
            </a:r>
            <a:r>
              <a:rPr lang="en-US" sz="2800" i="1" u="sng" dirty="0">
                <a:solidFill>
                  <a:srgbClr val="FF9900"/>
                </a:solidFill>
                <a:effectLst>
                  <a:outerShdw blurRad="38100" dist="38100" dir="2700000" algn="tl">
                    <a:srgbClr val="000000">
                      <a:alpha val="43137"/>
                    </a:srgbClr>
                  </a:outerShdw>
                </a:effectLst>
              </a:rPr>
              <a:t>deceive</a:t>
            </a:r>
            <a:r>
              <a:rPr lang="en-US" sz="2800" i="1" dirty="0">
                <a:effectLst>
                  <a:outerShdw blurRad="38100" dist="38100" dir="2700000" algn="tl">
                    <a:srgbClr val="000000">
                      <a:alpha val="43137"/>
                    </a:srgbClr>
                  </a:outerShdw>
                </a:effectLst>
              </a:rPr>
              <a:t> the nations which are in the four corners of the earth, Gog and Magog, to gather them together to battle, whose number is as the sand of the sea.   They went up on the breadth of the earth and </a:t>
            </a:r>
            <a:r>
              <a:rPr lang="en-US" sz="2800" i="1" u="sng" dirty="0">
                <a:solidFill>
                  <a:srgbClr val="FF9900"/>
                </a:solidFill>
                <a:effectLst>
                  <a:outerShdw blurRad="38100" dist="38100" dir="2700000" algn="tl">
                    <a:srgbClr val="000000">
                      <a:alpha val="43137"/>
                    </a:srgbClr>
                  </a:outerShdw>
                </a:effectLst>
              </a:rPr>
              <a:t>surrounded</a:t>
            </a:r>
            <a:r>
              <a:rPr lang="en-US" sz="2800" i="1" dirty="0">
                <a:effectLst>
                  <a:outerShdw blurRad="38100" dist="38100" dir="2700000" algn="tl">
                    <a:srgbClr val="000000">
                      <a:alpha val="43137"/>
                    </a:srgbClr>
                  </a:outerShdw>
                </a:effectLst>
              </a:rPr>
              <a:t> the camp of the saints and the beloved city. …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C53C342C-A88D-4D1C-9667-27BA1A27160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63986DE6-0958-4F7F-8A3E-E80439BB46DF}"/>
              </a:ext>
            </a:extLst>
          </p:cNvPr>
          <p:cNvSpPr>
            <a:spLocks noGrp="1"/>
          </p:cNvSpPr>
          <p:nvPr>
            <p:ph sz="quarter" idx="4"/>
          </p:nvPr>
        </p:nvSpPr>
        <p:spPr/>
        <p:txBody>
          <a:bodyPr>
            <a:normAutofit lnSpcReduction="10000"/>
          </a:bodyPr>
          <a:lstStyle/>
          <a:p>
            <a:endParaRPr lang="en-US"/>
          </a:p>
        </p:txBody>
      </p:sp>
    </p:spTree>
    <p:extLst>
      <p:ext uri="{BB962C8B-B14F-4D97-AF65-F5344CB8AC3E}">
        <p14:creationId xmlns:p14="http://schemas.microsoft.com/office/powerpoint/2010/main" val="30776932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Image result for god the judgment">
            <a:extLst>
              <a:ext uri="{FF2B5EF4-FFF2-40B4-BE49-F238E27FC236}">
                <a16:creationId xmlns:a16="http://schemas.microsoft.com/office/drawing/2014/main" id="{383CAFE9-0E2C-4F5E-B3B1-870AD3AF409D}"/>
              </a:ext>
            </a:extLst>
          </p:cNvPr>
          <p:cNvPicPr>
            <a:picLocks noGrp="1"/>
          </p:cNvPicPr>
          <p:nvPr>
            <p:ph idx="13"/>
          </p:nvPr>
        </p:nvPicPr>
        <p:blipFill>
          <a:blip r:embed="rId2">
            <a:extLst>
              <a:ext uri="{28A0092B-C50C-407E-A947-70E740481C1C}">
                <a14:useLocalDpi xmlns:a14="http://schemas.microsoft.com/office/drawing/2010/main" val="0"/>
              </a:ext>
            </a:extLst>
          </a:blip>
          <a:srcRect/>
          <a:stretch>
            <a:fillRect/>
          </a:stretch>
        </p:blipFill>
        <p:spPr bwMode="auto">
          <a:xfrm>
            <a:off x="5359585" y="1"/>
            <a:ext cx="3784415" cy="5143498"/>
          </a:xfrm>
          <a:prstGeom prst="rect">
            <a:avLst/>
          </a:prstGeom>
          <a:noFill/>
          <a:ln>
            <a:noFill/>
          </a:ln>
        </p:spPr>
      </p:pic>
      <p:sp>
        <p:nvSpPr>
          <p:cNvPr id="2" name="Content Placeholder 1">
            <a:extLst>
              <a:ext uri="{FF2B5EF4-FFF2-40B4-BE49-F238E27FC236}">
                <a16:creationId xmlns:a16="http://schemas.microsoft.com/office/drawing/2014/main" id="{EA85E4C9-6FF6-4B40-8932-0F12479A1EC0}"/>
              </a:ext>
            </a:extLst>
          </p:cNvPr>
          <p:cNvSpPr>
            <a:spLocks noGrp="1"/>
          </p:cNvSpPr>
          <p:nvPr>
            <p:ph sz="half" idx="1"/>
          </p:nvPr>
        </p:nvSpPr>
        <p:spPr/>
        <p:txBody>
          <a:bodyPr/>
          <a:lstStyle/>
          <a:p>
            <a:endParaRPr lang="en-US"/>
          </a:p>
        </p:txBody>
      </p:sp>
      <p:sp>
        <p:nvSpPr>
          <p:cNvPr id="3" name="Picture Placeholder 2">
            <a:extLst>
              <a:ext uri="{FF2B5EF4-FFF2-40B4-BE49-F238E27FC236}">
                <a16:creationId xmlns:a16="http://schemas.microsoft.com/office/drawing/2014/main" id="{F505E2A1-8A83-4C4F-9460-40431CC6B409}"/>
              </a:ext>
            </a:extLst>
          </p:cNvPr>
          <p:cNvSpPr>
            <a:spLocks noGrp="1"/>
          </p:cNvSpPr>
          <p:nvPr>
            <p:ph type="pic" sz="quarter" idx="14"/>
          </p:nvPr>
        </p:nvSpPr>
        <p:spPr/>
      </p:sp>
      <p:sp>
        <p:nvSpPr>
          <p:cNvPr id="4" name="Title 3">
            <a:extLst>
              <a:ext uri="{FF2B5EF4-FFF2-40B4-BE49-F238E27FC236}">
                <a16:creationId xmlns:a16="http://schemas.microsoft.com/office/drawing/2014/main" id="{63FA2E1C-B5F6-44B4-851E-85BE28811C72}"/>
              </a:ext>
            </a:extLst>
          </p:cNvPr>
          <p:cNvSpPr>
            <a:spLocks noGrp="1"/>
          </p:cNvSpPr>
          <p:nvPr>
            <p:ph type="title"/>
          </p:nvPr>
        </p:nvSpPr>
        <p:spPr/>
        <p:txBody>
          <a:bodyPr/>
          <a:lstStyle/>
          <a:p>
            <a:r>
              <a:rPr lang="en-US" i="1" dirty="0"/>
              <a:t>By Jorge </a:t>
            </a:r>
            <a:r>
              <a:rPr lang="en-US" i="1" dirty="0" err="1"/>
              <a:t>Baute</a:t>
            </a:r>
            <a:endParaRPr lang="en-US" i="1" dirty="0"/>
          </a:p>
        </p:txBody>
      </p:sp>
      <p:sp>
        <p:nvSpPr>
          <p:cNvPr id="7" name="Rectangle 6">
            <a:extLst>
              <a:ext uri="{FF2B5EF4-FFF2-40B4-BE49-F238E27FC236}">
                <a16:creationId xmlns:a16="http://schemas.microsoft.com/office/drawing/2014/main" id="{CA14A292-65AA-45D2-B6DC-0F7DBA9CD3FA}"/>
              </a:ext>
            </a:extLst>
          </p:cNvPr>
          <p:cNvSpPr/>
          <p:nvPr/>
        </p:nvSpPr>
        <p:spPr>
          <a:xfrm>
            <a:off x="160187" y="912835"/>
            <a:ext cx="5653261" cy="2271391"/>
          </a:xfrm>
          <a:prstGeom prst="rect">
            <a:avLst/>
          </a:prstGeom>
        </p:spPr>
        <p:txBody>
          <a:bodyPr wrap="square">
            <a:spAutoFit/>
          </a:bodyPr>
          <a:lstStyle/>
          <a:p>
            <a:pPr lvl="0">
              <a:spcBef>
                <a:spcPct val="20000"/>
              </a:spcBef>
            </a:pPr>
            <a:r>
              <a:rPr lang="en-US" sz="4000" b="1" dirty="0">
                <a:solidFill>
                  <a:srgbClr val="FFC000"/>
                </a:solidFill>
                <a:effectLst>
                  <a:outerShdw blurRad="38100" dist="38100" dir="2700000" algn="tl">
                    <a:srgbClr val="000000">
                      <a:alpha val="43137"/>
                    </a:srgbClr>
                  </a:outerShdw>
                </a:effectLst>
              </a:rPr>
              <a:t>THE JUDGMENT CONTINUED</a:t>
            </a:r>
            <a:endParaRPr lang="en-US" sz="4000" dirty="0">
              <a:solidFill>
                <a:srgbClr val="FFC000"/>
              </a:solidFill>
              <a:effectLst>
                <a:outerShdw blurRad="38100" dist="38100" dir="2700000" algn="tl">
                  <a:srgbClr val="000000">
                    <a:alpha val="43137"/>
                  </a:srgbClr>
                </a:outerShdw>
              </a:effectLst>
            </a:endParaRPr>
          </a:p>
          <a:p>
            <a:pPr lvl="0">
              <a:spcBef>
                <a:spcPct val="20000"/>
              </a:spcBef>
            </a:pPr>
            <a:r>
              <a:rPr lang="en-US" sz="2800" dirty="0">
                <a:solidFill>
                  <a:srgbClr val="FFC000"/>
                </a:solidFill>
                <a:effectLst>
                  <a:outerShdw blurRad="38100" dist="38100" dir="2700000" algn="tl">
                    <a:srgbClr val="000000">
                      <a:alpha val="43137"/>
                    </a:srgbClr>
                  </a:outerShdw>
                </a:effectLst>
              </a:rPr>
              <a:t>(Phase 2:  Judgment of the wicked and the role of the righteous)</a:t>
            </a:r>
          </a:p>
        </p:txBody>
      </p:sp>
    </p:spTree>
    <p:extLst>
      <p:ext uri="{BB962C8B-B14F-4D97-AF65-F5344CB8AC3E}">
        <p14:creationId xmlns:p14="http://schemas.microsoft.com/office/powerpoint/2010/main" val="1063323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B9E67F-5615-4FEE-A32D-2CE8E8B7EE2C}"/>
              </a:ext>
            </a:extLst>
          </p:cNvPr>
          <p:cNvSpPr>
            <a:spLocks noGrp="1"/>
          </p:cNvSpPr>
          <p:nvPr>
            <p:ph type="title"/>
          </p:nvPr>
        </p:nvSpPr>
        <p:spPr/>
        <p:txBody>
          <a:bodyPr>
            <a:normAutofit fontScale="90000"/>
          </a:bodyPr>
          <a:lstStyle/>
          <a:p>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10.  At this crucial moment, what will stop everything?</a:t>
            </a:r>
            <a:br>
              <a:rPr lang="en-US" dirty="0">
                <a:effectLst/>
              </a:rPr>
            </a:br>
            <a:endParaRPr lang="en-US" dirty="0"/>
          </a:p>
        </p:txBody>
      </p:sp>
      <p:sp>
        <p:nvSpPr>
          <p:cNvPr id="3" name="Text Placeholder 2">
            <a:extLst>
              <a:ext uri="{FF2B5EF4-FFF2-40B4-BE49-F238E27FC236}">
                <a16:creationId xmlns:a16="http://schemas.microsoft.com/office/drawing/2014/main" id="{B10BFF28-9C31-4EBB-BA11-5D08443B102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D38FC374-16EF-4F50-A119-44534DFA2103}"/>
              </a:ext>
            </a:extLst>
          </p:cNvPr>
          <p:cNvSpPr>
            <a:spLocks noGrp="1"/>
          </p:cNvSpPr>
          <p:nvPr>
            <p:ph sz="half" idx="2"/>
          </p:nvPr>
        </p:nvSpPr>
        <p:spPr>
          <a:xfrm>
            <a:off x="457199" y="1631156"/>
            <a:ext cx="5249457" cy="2963466"/>
          </a:xfrm>
        </p:spPr>
        <p:txBody>
          <a:bodyPr/>
          <a:lstStyle/>
          <a:p>
            <a:r>
              <a:rPr lang="en-US" sz="2800" b="1" i="1" dirty="0">
                <a:solidFill>
                  <a:srgbClr val="FFC000"/>
                </a:solidFill>
                <a:effectLst>
                  <a:outerShdw blurRad="38100" dist="38100" dir="2700000" algn="tl">
                    <a:srgbClr val="000000">
                      <a:alpha val="43137"/>
                    </a:srgbClr>
                  </a:outerShdw>
                </a:effectLst>
              </a:rPr>
              <a:t>Revelation 20:11, 12</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I saw a </a:t>
            </a:r>
            <a:r>
              <a:rPr lang="en-US" sz="2800" i="1" u="sng" dirty="0">
                <a:solidFill>
                  <a:srgbClr val="FF9900"/>
                </a:solidFill>
                <a:effectLst>
                  <a:outerShdw blurRad="38100" dist="38100" dir="2700000" algn="tl">
                    <a:srgbClr val="000000">
                      <a:alpha val="43137"/>
                    </a:srgbClr>
                  </a:outerShdw>
                </a:effectLst>
              </a:rPr>
              <a:t>great white throne </a:t>
            </a:r>
            <a:r>
              <a:rPr lang="en-US" sz="2800" i="1" dirty="0">
                <a:effectLst>
                  <a:outerShdw blurRad="38100" dist="38100" dir="2700000" algn="tl">
                    <a:srgbClr val="000000">
                      <a:alpha val="43137"/>
                    </a:srgbClr>
                  </a:outerShdw>
                </a:effectLst>
              </a:rPr>
              <a:t>and Him who sat on it, … And the dead were</a:t>
            </a:r>
            <a:r>
              <a:rPr lang="en-US" sz="2800" i="1" u="sng" dirty="0">
                <a:effectLst>
                  <a:outerShdw blurRad="38100" dist="38100" dir="2700000" algn="tl">
                    <a:srgbClr val="000000">
                      <a:alpha val="43137"/>
                    </a:srgbClr>
                  </a:outerShdw>
                </a:effectLst>
              </a:rPr>
              <a:t> </a:t>
            </a:r>
            <a:r>
              <a:rPr lang="en-US" sz="2800" i="1" u="sng" dirty="0">
                <a:solidFill>
                  <a:srgbClr val="FF9900"/>
                </a:solidFill>
                <a:effectLst>
                  <a:outerShdw blurRad="38100" dist="38100" dir="2700000" algn="tl">
                    <a:srgbClr val="000000">
                      <a:alpha val="43137"/>
                    </a:srgbClr>
                  </a:outerShdw>
                </a:effectLst>
              </a:rPr>
              <a:t>judged</a:t>
            </a:r>
            <a:r>
              <a:rPr lang="en-US" sz="2800" i="1" dirty="0">
                <a:effectLst>
                  <a:outerShdw blurRad="38100" dist="38100" dir="2700000" algn="tl">
                    <a:srgbClr val="000000">
                      <a:alpha val="43137"/>
                    </a:srgbClr>
                  </a:outerShdw>
                </a:effectLst>
              </a:rPr>
              <a:t> according to their works, by the things which were written in the books.</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66962AD6-5AF1-425F-96A8-DBD3A04A3BA3}"/>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0F9B431-DFF0-41D4-AC0B-AAAEA88531FB}"/>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19774435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6DA4F-D827-4799-AA75-7DEF3B4330B8}"/>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11. What will happen after the wicked are judged?</a:t>
            </a:r>
            <a:br>
              <a:rPr lang="en-US" dirty="0">
                <a:effectLst/>
              </a:rPr>
            </a:br>
            <a:endParaRPr lang="en-US" dirty="0"/>
          </a:p>
        </p:txBody>
      </p:sp>
      <p:sp>
        <p:nvSpPr>
          <p:cNvPr id="3" name="Text Placeholder 2">
            <a:extLst>
              <a:ext uri="{FF2B5EF4-FFF2-40B4-BE49-F238E27FC236}">
                <a16:creationId xmlns:a16="http://schemas.microsoft.com/office/drawing/2014/main" id="{377E1CBD-AD43-4F7F-AC54-5B4AE46121E0}"/>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9F5429D7-AEAE-41A2-889F-C424500C0F5E}"/>
              </a:ext>
            </a:extLst>
          </p:cNvPr>
          <p:cNvSpPr>
            <a:spLocks noGrp="1"/>
          </p:cNvSpPr>
          <p:nvPr>
            <p:ph sz="half" idx="2"/>
          </p:nvPr>
        </p:nvSpPr>
        <p:spPr>
          <a:xfrm>
            <a:off x="457199" y="1063229"/>
            <a:ext cx="6337394" cy="4162867"/>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Romans 14:11</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As I live, says the LORD, Every knee shall </a:t>
            </a:r>
            <a:r>
              <a:rPr lang="en-US" sz="2800" i="1" u="sng" dirty="0">
                <a:solidFill>
                  <a:srgbClr val="FF9900"/>
                </a:solidFill>
                <a:effectLst>
                  <a:outerShdw blurRad="38100" dist="38100" dir="2700000" algn="tl">
                    <a:srgbClr val="000000">
                      <a:alpha val="43137"/>
                    </a:srgbClr>
                  </a:outerShdw>
                </a:effectLst>
              </a:rPr>
              <a:t>bow</a:t>
            </a:r>
            <a:r>
              <a:rPr lang="en-US" sz="2800" i="1" dirty="0">
                <a:effectLst>
                  <a:outerShdw blurRad="38100" dist="38100" dir="2700000" algn="tl">
                    <a:srgbClr val="000000">
                      <a:alpha val="43137"/>
                    </a:srgbClr>
                  </a:outerShdw>
                </a:effectLst>
              </a:rPr>
              <a:t> to Me, And every tongue shall </a:t>
            </a:r>
            <a:r>
              <a:rPr lang="en-US" sz="2800" i="1" u="sng" dirty="0">
                <a:solidFill>
                  <a:srgbClr val="FF9900"/>
                </a:solidFill>
                <a:effectLst>
                  <a:outerShdw blurRad="38100" dist="38100" dir="2700000" algn="tl">
                    <a:srgbClr val="000000">
                      <a:alpha val="43137"/>
                    </a:srgbClr>
                  </a:outerShdw>
                </a:effectLst>
              </a:rPr>
              <a:t>confess</a:t>
            </a:r>
            <a:r>
              <a:rPr lang="en-US" sz="2800" i="1" dirty="0">
                <a:effectLst>
                  <a:outerShdw blurRad="38100" dist="38100" dir="2700000" algn="tl">
                    <a:srgbClr val="000000">
                      <a:alpha val="43137"/>
                    </a:srgbClr>
                  </a:outerShdw>
                </a:effectLst>
              </a:rPr>
              <a:t> to God.</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Philippians 2:10, 11</a:t>
            </a:r>
            <a:r>
              <a:rPr lang="en-US" sz="2800" dirty="0">
                <a:solidFill>
                  <a:srgbClr val="FFC000"/>
                </a:solidFill>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at the name of Jesus every knee should </a:t>
            </a:r>
            <a:r>
              <a:rPr lang="en-US" sz="2800" i="1" u="sng" dirty="0">
                <a:solidFill>
                  <a:srgbClr val="FF9900"/>
                </a:solidFill>
                <a:effectLst>
                  <a:outerShdw blurRad="38100" dist="38100" dir="2700000" algn="tl">
                    <a:srgbClr val="000000">
                      <a:alpha val="43137"/>
                    </a:srgbClr>
                  </a:outerShdw>
                </a:effectLst>
              </a:rPr>
              <a:t>bow</a:t>
            </a:r>
            <a:r>
              <a:rPr lang="en-US" sz="2800" i="1" dirty="0">
                <a:effectLst>
                  <a:outerShdw blurRad="38100" dist="38100" dir="2700000" algn="tl">
                    <a:srgbClr val="000000">
                      <a:alpha val="43137"/>
                    </a:srgbClr>
                  </a:outerShdw>
                </a:effectLst>
              </a:rPr>
              <a:t>, of those in heaven, and of those on earth, and of those under the earth, and that every tongue should confess that Jesus Christ is Lord, to the glory of God the Father.</a:t>
            </a:r>
            <a:r>
              <a:rPr lang="en-US" sz="2800" dirty="0">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Revelation 19:1, 2</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…I heard a loud voice of a great multitude in heaven, saying, … “</a:t>
            </a:r>
            <a:r>
              <a:rPr lang="en-US" sz="2800" i="1" u="sng" dirty="0">
                <a:solidFill>
                  <a:srgbClr val="FF9900"/>
                </a:solidFill>
                <a:effectLst>
                  <a:outerShdw blurRad="38100" dist="38100" dir="2700000" algn="tl">
                    <a:srgbClr val="000000">
                      <a:alpha val="43137"/>
                    </a:srgbClr>
                  </a:outerShdw>
                </a:effectLst>
              </a:rPr>
              <a:t>true</a:t>
            </a:r>
            <a:r>
              <a:rPr lang="en-US" sz="2800" i="1" dirty="0">
                <a:effectLst>
                  <a:outerShdw blurRad="38100" dist="38100" dir="2700000" algn="tl">
                    <a:srgbClr val="000000">
                      <a:alpha val="43137"/>
                    </a:srgbClr>
                  </a:outerShdw>
                </a:effectLst>
              </a:rPr>
              <a:t> and </a:t>
            </a:r>
            <a:r>
              <a:rPr lang="en-US" sz="2800" i="1" u="sng" dirty="0">
                <a:solidFill>
                  <a:srgbClr val="FF9900"/>
                </a:solidFill>
                <a:effectLst>
                  <a:outerShdw blurRad="38100" dist="38100" dir="2700000" algn="tl">
                    <a:srgbClr val="000000">
                      <a:alpha val="43137"/>
                    </a:srgbClr>
                  </a:outerShdw>
                </a:effectLst>
              </a:rPr>
              <a:t>righteou</a:t>
            </a:r>
            <a:r>
              <a:rPr lang="en-US" sz="2800" i="1" dirty="0">
                <a:solidFill>
                  <a:srgbClr val="FF9900"/>
                </a:solidFill>
                <a:effectLst>
                  <a:outerShdw blurRad="38100" dist="38100" dir="2700000" algn="tl">
                    <a:srgbClr val="000000">
                      <a:alpha val="43137"/>
                    </a:srgbClr>
                  </a:outerShdw>
                </a:effectLst>
              </a:rPr>
              <a:t>s</a:t>
            </a:r>
            <a:r>
              <a:rPr lang="en-US" sz="2800" i="1" dirty="0">
                <a:effectLst>
                  <a:outerShdw blurRad="38100" dist="38100" dir="2700000" algn="tl">
                    <a:srgbClr val="000000">
                      <a:alpha val="43137"/>
                    </a:srgbClr>
                  </a:outerShdw>
                </a:effectLst>
              </a:rPr>
              <a:t> are His judgments…”</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2A866167-AA8A-4957-95EF-E0C4E47B4BB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0319248-61C1-4056-AD2D-DDFAEC8F4571}"/>
              </a:ext>
            </a:extLst>
          </p:cNvPr>
          <p:cNvSpPr>
            <a:spLocks noGrp="1"/>
          </p:cNvSpPr>
          <p:nvPr>
            <p:ph sz="quarter" idx="4"/>
          </p:nvPr>
        </p:nvSpPr>
        <p:spPr>
          <a:xfrm>
            <a:off x="7628899" y="1631156"/>
            <a:ext cx="1057902"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15373777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61943B-3E96-4892-B340-2B95B0C6DB1B}"/>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12.  What will happen next?</a:t>
            </a:r>
            <a:br>
              <a:rPr lang="en-US" dirty="0">
                <a:effectLst/>
              </a:rPr>
            </a:br>
            <a:endParaRPr lang="en-US" dirty="0"/>
          </a:p>
        </p:txBody>
      </p:sp>
      <p:sp>
        <p:nvSpPr>
          <p:cNvPr id="3" name="Text Placeholder 2">
            <a:extLst>
              <a:ext uri="{FF2B5EF4-FFF2-40B4-BE49-F238E27FC236}">
                <a16:creationId xmlns:a16="http://schemas.microsoft.com/office/drawing/2014/main" id="{5623CFAB-FF50-4E8A-8595-6FB5726235F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4D3D779-5A98-4B2B-BB7F-5F8BB4B4F425}"/>
              </a:ext>
            </a:extLst>
          </p:cNvPr>
          <p:cNvSpPr>
            <a:spLocks noGrp="1"/>
          </p:cNvSpPr>
          <p:nvPr>
            <p:ph sz="half" idx="2"/>
          </p:nvPr>
        </p:nvSpPr>
        <p:spPr>
          <a:xfrm>
            <a:off x="457200" y="1631156"/>
            <a:ext cx="5503086" cy="3448102"/>
          </a:xfrm>
        </p:spPr>
        <p:txBody>
          <a:bodyPr>
            <a:normAutofit fontScale="92500"/>
          </a:bodyPr>
          <a:lstStyle/>
          <a:p>
            <a:r>
              <a:rPr lang="en-US" sz="2800" b="1" i="1" dirty="0">
                <a:solidFill>
                  <a:srgbClr val="FFC000"/>
                </a:solidFill>
                <a:effectLst>
                  <a:outerShdw blurRad="38100" dist="38100" dir="2700000" algn="tl">
                    <a:srgbClr val="000000">
                      <a:alpha val="43137"/>
                    </a:srgbClr>
                  </a:outerShdw>
                </a:effectLst>
              </a:rPr>
              <a:t>Revelation 20:9</a:t>
            </a:r>
            <a:r>
              <a:rPr lang="en-US" sz="2800" b="1" dirty="0">
                <a:solidFill>
                  <a:srgbClr val="FFC000"/>
                </a:solidFill>
                <a:effectLst>
                  <a:outerShdw blurRad="38100" dist="38100" dir="2700000" algn="tl">
                    <a:srgbClr val="000000">
                      <a:alpha val="43137"/>
                    </a:srgbClr>
                  </a:outerShdw>
                </a:effectLst>
              </a:rPr>
              <a:t>  </a:t>
            </a:r>
            <a:r>
              <a:rPr lang="en-US" sz="2800" i="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fire came down from God out of heaven and </a:t>
            </a:r>
            <a:r>
              <a:rPr lang="en-US" sz="2800" i="1" u="sng" dirty="0">
                <a:solidFill>
                  <a:srgbClr val="FF9900"/>
                </a:solidFill>
                <a:effectLst>
                  <a:outerShdw blurRad="38100" dist="38100" dir="2700000" algn="tl">
                    <a:srgbClr val="000000">
                      <a:alpha val="43137"/>
                    </a:srgbClr>
                  </a:outerShdw>
                </a:effectLst>
              </a:rPr>
              <a:t>devoured</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them.</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20:14, 15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Then Death and Hades were cast into the lake of fire.  This is the </a:t>
            </a:r>
            <a:r>
              <a:rPr lang="en-US" sz="2800" i="1" u="sng" dirty="0">
                <a:solidFill>
                  <a:srgbClr val="FF9900"/>
                </a:solidFill>
                <a:effectLst>
                  <a:outerShdw blurRad="38100" dist="38100" dir="2700000" algn="tl">
                    <a:srgbClr val="000000">
                      <a:alpha val="43137"/>
                    </a:srgbClr>
                  </a:outerShdw>
                </a:effectLst>
              </a:rPr>
              <a:t>second death</a:t>
            </a:r>
            <a:r>
              <a:rPr lang="en-US" sz="2800" i="1" dirty="0">
                <a:effectLst>
                  <a:outerShdw blurRad="38100" dist="38100" dir="2700000" algn="tl">
                    <a:srgbClr val="000000">
                      <a:alpha val="43137"/>
                    </a:srgbClr>
                  </a:outerShdw>
                </a:effectLst>
              </a:rPr>
              <a:t>. </a:t>
            </a:r>
            <a:r>
              <a:rPr lang="en-US" sz="2800" dirty="0">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anyone not found written in the Book of Life was cast into the lake of </a:t>
            </a:r>
            <a:r>
              <a:rPr lang="en-US" sz="2800" i="1" u="sng" dirty="0">
                <a:solidFill>
                  <a:srgbClr val="FF9900"/>
                </a:solidFill>
                <a:effectLst>
                  <a:outerShdw blurRad="38100" dist="38100" dir="2700000" algn="tl">
                    <a:srgbClr val="000000">
                      <a:alpha val="43137"/>
                    </a:srgbClr>
                  </a:outerShdw>
                </a:effectLst>
              </a:rPr>
              <a:t>fire</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3D74D60F-08C8-4471-9399-908BE0EF35E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1D908BA-9326-427C-89FA-3CE7EEACBDD3}"/>
              </a:ext>
            </a:extLst>
          </p:cNvPr>
          <p:cNvSpPr>
            <a:spLocks noGrp="1"/>
          </p:cNvSpPr>
          <p:nvPr>
            <p:ph sz="quarter" idx="4"/>
          </p:nvPr>
        </p:nvSpPr>
        <p:spPr/>
        <p:txBody>
          <a:bodyPr>
            <a:normAutofit fontScale="92500"/>
          </a:bodyPr>
          <a:lstStyle/>
          <a:p>
            <a:endParaRPr lang="en-US"/>
          </a:p>
        </p:txBody>
      </p:sp>
    </p:spTree>
    <p:extLst>
      <p:ext uri="{BB962C8B-B14F-4D97-AF65-F5344CB8AC3E}">
        <p14:creationId xmlns:p14="http://schemas.microsoft.com/office/powerpoint/2010/main" val="2551772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0490E-561E-4908-8BB1-52C0E1AB4605}"/>
              </a:ext>
            </a:extLst>
          </p:cNvPr>
          <p:cNvSpPr>
            <a:spLocks noGrp="1"/>
          </p:cNvSpPr>
          <p:nvPr>
            <p:ph type="title"/>
          </p:nvPr>
        </p:nvSpPr>
        <p:spPr/>
        <p:txBody>
          <a:bodyPr>
            <a:normAutofit fontScale="90000"/>
          </a:bodyPr>
          <a:lstStyle/>
          <a:p>
            <a:pPr algn="l"/>
            <a:br>
              <a:rPr lang="en-US" sz="3100" dirty="0">
                <a:solidFill>
                  <a:srgbClr val="FFC00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13.  After the fire goes out, what will God do for His people?</a:t>
            </a:r>
            <a:br>
              <a:rPr lang="en-US" dirty="0">
                <a:effectLst/>
              </a:rPr>
            </a:br>
            <a:endParaRPr lang="en-US" dirty="0"/>
          </a:p>
        </p:txBody>
      </p:sp>
      <p:sp>
        <p:nvSpPr>
          <p:cNvPr id="3" name="Text Placeholder 2">
            <a:extLst>
              <a:ext uri="{FF2B5EF4-FFF2-40B4-BE49-F238E27FC236}">
                <a16:creationId xmlns:a16="http://schemas.microsoft.com/office/drawing/2014/main" id="{1876994B-A6A8-45E9-950C-0383C0C15D18}"/>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77823853-E195-495E-8890-4FCDCF0D3756}"/>
              </a:ext>
            </a:extLst>
          </p:cNvPr>
          <p:cNvSpPr>
            <a:spLocks noGrp="1"/>
          </p:cNvSpPr>
          <p:nvPr>
            <p:ph sz="half" idx="2"/>
          </p:nvPr>
        </p:nvSpPr>
        <p:spPr>
          <a:xfrm>
            <a:off x="457199" y="1631156"/>
            <a:ext cx="5402969" cy="3512344"/>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Isaiah 65:17</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For behold, I </a:t>
            </a:r>
            <a:r>
              <a:rPr lang="en-US" sz="2800" i="1" u="sng" dirty="0">
                <a:solidFill>
                  <a:srgbClr val="FF9900"/>
                </a:solidFill>
                <a:effectLst>
                  <a:outerShdw blurRad="38100" dist="38100" dir="2700000" algn="tl">
                    <a:srgbClr val="000000">
                      <a:alpha val="43137"/>
                    </a:srgbClr>
                  </a:outerShdw>
                </a:effectLst>
              </a:rPr>
              <a:t>create</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new heavens and a new earth; …</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21:1</a:t>
            </a:r>
            <a:r>
              <a:rPr lang="en-US" sz="2800" dirty="0">
                <a:solidFill>
                  <a:srgbClr val="FFC000"/>
                </a:solidFill>
                <a:effectLst>
                  <a:outerShdw blurRad="38100" dist="38100" dir="2700000" algn="tl">
                    <a:srgbClr val="000000">
                      <a:alpha val="43137"/>
                    </a:srgbClr>
                  </a:outerShdw>
                </a:effectLst>
              </a:rPr>
              <a:t>  </a:t>
            </a:r>
            <a:r>
              <a:rPr lang="en-US" sz="2800" i="1" dirty="0">
                <a:solidFill>
                  <a:schemeClr val="bg1"/>
                </a:solidFill>
                <a:effectLst>
                  <a:outerShdw blurRad="38100" dist="38100" dir="2700000" algn="tl">
                    <a:srgbClr val="000000">
                      <a:alpha val="43137"/>
                    </a:srgbClr>
                  </a:outerShdw>
                </a:effectLst>
              </a:rPr>
              <a:t>Now </a:t>
            </a:r>
            <a:r>
              <a:rPr lang="en-US" sz="2800" i="1" dirty="0">
                <a:effectLst>
                  <a:outerShdw blurRad="38100" dist="38100" dir="2700000" algn="tl">
                    <a:srgbClr val="000000">
                      <a:alpha val="43137"/>
                    </a:srgbClr>
                  </a:outerShdw>
                </a:effectLst>
              </a:rPr>
              <a:t>I saw a new heaven and a new earth, for the first heaven and the first earth had </a:t>
            </a:r>
            <a:r>
              <a:rPr lang="en-US" sz="2800" i="1" u="sng" dirty="0">
                <a:solidFill>
                  <a:srgbClr val="FF9900"/>
                </a:solidFill>
                <a:effectLst>
                  <a:outerShdw blurRad="38100" dist="38100" dir="2700000" algn="tl">
                    <a:srgbClr val="000000">
                      <a:alpha val="43137"/>
                    </a:srgbClr>
                  </a:outerShdw>
                </a:effectLst>
              </a:rPr>
              <a:t>passed</a:t>
            </a:r>
            <a:r>
              <a:rPr lang="en-US" sz="2800" i="1" dirty="0">
                <a:effectLst>
                  <a:outerShdw blurRad="38100" dist="38100" dir="2700000" algn="tl">
                    <a:srgbClr val="000000">
                      <a:alpha val="43137"/>
                    </a:srgbClr>
                  </a:outerShdw>
                </a:effectLst>
              </a:rPr>
              <a:t> away. …</a:t>
            </a:r>
            <a:r>
              <a:rPr lang="en-US" sz="2800" dirty="0">
                <a:effectLst>
                  <a:outerShdw blurRad="38100" dist="38100" dir="2700000" algn="tl">
                    <a:srgbClr val="000000">
                      <a:alpha val="43137"/>
                    </a:srgbClr>
                  </a:outerShdw>
                </a:effectLst>
              </a:rPr>
              <a:t> </a:t>
            </a:r>
          </a:p>
          <a:p>
            <a:r>
              <a:rPr lang="en-US" sz="2800" b="1" i="1" dirty="0">
                <a:solidFill>
                  <a:srgbClr val="FFC000"/>
                </a:solidFill>
                <a:effectLst>
                  <a:outerShdw blurRad="38100" dist="38100" dir="2700000" algn="tl">
                    <a:srgbClr val="000000">
                      <a:alpha val="43137"/>
                    </a:srgbClr>
                  </a:outerShdw>
                </a:effectLst>
              </a:rPr>
              <a:t>2 Peter 3:13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…we, according to His promise, look for new heavens and a new earth in which </a:t>
            </a:r>
            <a:r>
              <a:rPr lang="en-US" sz="2800" i="1" u="sng" dirty="0">
                <a:solidFill>
                  <a:srgbClr val="FF9900"/>
                </a:solidFill>
                <a:effectLst>
                  <a:outerShdw blurRad="38100" dist="38100" dir="2700000" algn="tl">
                    <a:srgbClr val="000000">
                      <a:alpha val="43137"/>
                    </a:srgbClr>
                  </a:outerShdw>
                </a:effectLst>
              </a:rPr>
              <a:t>righteousness</a:t>
            </a:r>
            <a:r>
              <a:rPr lang="en-US" sz="2800" i="1" dirty="0">
                <a:effectLst>
                  <a:outerShdw blurRad="38100" dist="38100" dir="2700000" algn="tl">
                    <a:srgbClr val="000000">
                      <a:alpha val="43137"/>
                    </a:srgbClr>
                  </a:outerShdw>
                </a:effectLst>
              </a:rPr>
              <a:t> dwells.</a:t>
            </a:r>
            <a:r>
              <a:rPr lang="en-US" sz="2800" dirty="0">
                <a:effectLst>
                  <a:outerShdw blurRad="38100" dist="38100" dir="2700000" algn="tl">
                    <a:srgbClr val="000000">
                      <a:alpha val="43137"/>
                    </a:srgbClr>
                  </a:outerShdw>
                </a:effectLst>
              </a:rPr>
              <a:t> </a:t>
            </a:r>
          </a:p>
          <a:p>
            <a:endParaRPr lang="en-US" dirty="0"/>
          </a:p>
        </p:txBody>
      </p:sp>
      <p:sp>
        <p:nvSpPr>
          <p:cNvPr id="5" name="Text Placeholder 4">
            <a:extLst>
              <a:ext uri="{FF2B5EF4-FFF2-40B4-BE49-F238E27FC236}">
                <a16:creationId xmlns:a16="http://schemas.microsoft.com/office/drawing/2014/main" id="{FEB83DFF-72B6-45A3-95E2-AF4DD065095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4F6F1D66-2B5F-4C04-B921-B84AA468877D}"/>
              </a:ext>
            </a:extLst>
          </p:cNvPr>
          <p:cNvSpPr>
            <a:spLocks noGrp="1"/>
          </p:cNvSpPr>
          <p:nvPr>
            <p:ph sz="quarter" idx="4"/>
          </p:nvPr>
        </p:nvSpPr>
        <p:spPr>
          <a:xfrm>
            <a:off x="5913172" y="1631155"/>
            <a:ext cx="4041775"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152238974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5F15F-6784-40C4-869A-E1DB0DD00F40}"/>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7F937C43-8409-4C19-9CCB-1D77F70764C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1F189FF5-1161-4D9F-BB26-FADABEB51C4D}"/>
              </a:ext>
            </a:extLst>
          </p:cNvPr>
          <p:cNvSpPr>
            <a:spLocks noGrp="1"/>
          </p:cNvSpPr>
          <p:nvPr>
            <p:ph sz="half" idx="2"/>
          </p:nvPr>
        </p:nvSpPr>
        <p:spPr>
          <a:xfrm>
            <a:off x="0" y="0"/>
            <a:ext cx="9144000" cy="5143500"/>
          </a:xfrm>
          <a:solidFill>
            <a:schemeClr val="tx1"/>
          </a:solidFill>
        </p:spPr>
        <p:txBody>
          <a:bodyPr/>
          <a:lstStyle/>
          <a:p>
            <a:endParaRPr lang="en-US" dirty="0"/>
          </a:p>
        </p:txBody>
      </p:sp>
      <p:sp>
        <p:nvSpPr>
          <p:cNvPr id="5" name="Text Placeholder 4">
            <a:extLst>
              <a:ext uri="{FF2B5EF4-FFF2-40B4-BE49-F238E27FC236}">
                <a16:creationId xmlns:a16="http://schemas.microsoft.com/office/drawing/2014/main" id="{1792850F-FE8E-4785-BAF6-DC4FE74E4F09}"/>
              </a:ext>
            </a:extLst>
          </p:cNvPr>
          <p:cNvSpPr>
            <a:spLocks noGrp="1"/>
          </p:cNvSpPr>
          <p:nvPr>
            <p:ph type="body" sz="quarter" idx="3"/>
          </p:nvPr>
        </p:nvSpPr>
        <p:spPr/>
        <p:txBody>
          <a:bodyPr/>
          <a:lstStyle/>
          <a:p>
            <a:endParaRPr lang="en-US"/>
          </a:p>
        </p:txBody>
      </p:sp>
      <p:pic>
        <p:nvPicPr>
          <p:cNvPr id="7" name="Content Placeholder 6">
            <a:extLst>
              <a:ext uri="{FF2B5EF4-FFF2-40B4-BE49-F238E27FC236}">
                <a16:creationId xmlns:a16="http://schemas.microsoft.com/office/drawing/2014/main" id="{A408F933-7D87-4DA0-AB0A-A3A42F595A83}"/>
              </a:ext>
            </a:extLst>
          </p:cNvPr>
          <p:cNvPicPr>
            <a:picLocks noGrp="1"/>
          </p:cNvPicPr>
          <p:nvPr>
            <p:ph sz="quarter" idx="4"/>
          </p:nvPr>
        </p:nvPicPr>
        <p:blipFill>
          <a:blip r:embed="rId2">
            <a:extLst>
              <a:ext uri="{28A0092B-C50C-407E-A947-70E740481C1C}">
                <a14:useLocalDpi xmlns:a14="http://schemas.microsoft.com/office/drawing/2010/main" val="0"/>
              </a:ext>
            </a:extLst>
          </a:blip>
          <a:srcRect/>
          <a:stretch>
            <a:fillRect/>
          </a:stretch>
        </p:blipFill>
        <p:spPr bwMode="auto">
          <a:xfrm>
            <a:off x="700818" y="367095"/>
            <a:ext cx="7241781" cy="4398464"/>
          </a:xfrm>
          <a:prstGeom prst="rect">
            <a:avLst/>
          </a:prstGeom>
          <a:noFill/>
        </p:spPr>
      </p:pic>
    </p:spTree>
    <p:extLst>
      <p:ext uri="{BB962C8B-B14F-4D97-AF65-F5344CB8AC3E}">
        <p14:creationId xmlns:p14="http://schemas.microsoft.com/office/powerpoint/2010/main" val="2459340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24EE3-3459-47F5-AC0F-EAE948AC1819}"/>
              </a:ext>
            </a:extLst>
          </p:cNvPr>
          <p:cNvSpPr>
            <a:spLocks noGrp="1"/>
          </p:cNvSpPr>
          <p:nvPr>
            <p:ph type="title"/>
          </p:nvPr>
        </p:nvSpPr>
        <p:spPr/>
        <p:txBody>
          <a:bodyPr>
            <a:normAutofit fontScale="90000"/>
          </a:bodyPr>
          <a:lstStyle/>
          <a:p>
            <a:pPr algn="l"/>
            <a:br>
              <a:rPr lang="en-US" sz="3100"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14.  Where will God and the righteous finally live?</a:t>
            </a:r>
            <a:br>
              <a:rPr lang="en-US" dirty="0">
                <a:effectLst/>
              </a:rPr>
            </a:br>
            <a:endParaRPr lang="en-US" dirty="0"/>
          </a:p>
        </p:txBody>
      </p:sp>
      <p:sp>
        <p:nvSpPr>
          <p:cNvPr id="3" name="Text Placeholder 2">
            <a:extLst>
              <a:ext uri="{FF2B5EF4-FFF2-40B4-BE49-F238E27FC236}">
                <a16:creationId xmlns:a16="http://schemas.microsoft.com/office/drawing/2014/main" id="{38D340CB-F09A-42D6-AB99-49045D2C783E}"/>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BEBE4B89-64B0-42F9-A669-C2367C24E55D}"/>
              </a:ext>
            </a:extLst>
          </p:cNvPr>
          <p:cNvSpPr>
            <a:spLocks noGrp="1"/>
          </p:cNvSpPr>
          <p:nvPr>
            <p:ph sz="half" idx="2"/>
          </p:nvPr>
        </p:nvSpPr>
        <p:spPr>
          <a:xfrm>
            <a:off x="457198" y="1524364"/>
            <a:ext cx="5376273" cy="2963466"/>
          </a:xfrm>
        </p:spPr>
        <p:txBody>
          <a:bodyPr/>
          <a:lstStyle/>
          <a:p>
            <a:r>
              <a:rPr lang="en-US" sz="2800" b="1" i="1" dirty="0">
                <a:solidFill>
                  <a:srgbClr val="FFC000"/>
                </a:solidFill>
                <a:effectLst>
                  <a:outerShdw blurRad="38100" dist="38100" dir="2700000" algn="tl">
                    <a:srgbClr val="000000">
                      <a:alpha val="43137"/>
                    </a:srgbClr>
                  </a:outerShdw>
                </a:effectLst>
              </a:rPr>
              <a:t>Matthew 5:5</a:t>
            </a:r>
            <a:r>
              <a:rPr lang="en-US" sz="2800" b="1"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Blessed are the meek, For they shall inherit the </a:t>
            </a:r>
            <a:r>
              <a:rPr lang="en-US" sz="2800" i="1" u="sng" dirty="0">
                <a:solidFill>
                  <a:srgbClr val="FF9900"/>
                </a:solidFill>
                <a:effectLst>
                  <a:outerShdw blurRad="38100" dist="38100" dir="2700000" algn="tl">
                    <a:srgbClr val="000000">
                      <a:alpha val="43137"/>
                    </a:srgbClr>
                  </a:outerShdw>
                </a:effectLst>
              </a:rPr>
              <a:t>earth</a:t>
            </a:r>
            <a:r>
              <a:rPr lang="en-US" sz="2800" i="1" dirty="0">
                <a:effectLst>
                  <a:outerShdw blurRad="38100" dist="38100" dir="2700000" algn="tl">
                    <a:srgbClr val="000000">
                      <a:alpha val="43137"/>
                    </a:srgbClr>
                  </a:outerShdw>
                </a:effectLst>
              </a:rPr>
              <a:t>.</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21:3</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Behold, the </a:t>
            </a:r>
            <a:r>
              <a:rPr lang="en-US" sz="2800" i="1" u="sng" dirty="0">
                <a:solidFill>
                  <a:srgbClr val="FF9900"/>
                </a:solidFill>
                <a:effectLst>
                  <a:outerShdw blurRad="38100" dist="38100" dir="2700000" algn="tl">
                    <a:srgbClr val="000000">
                      <a:alpha val="43137"/>
                    </a:srgbClr>
                  </a:outerShdw>
                </a:effectLst>
              </a:rPr>
              <a:t>tabernacle</a:t>
            </a:r>
            <a:r>
              <a:rPr lang="en-US" sz="2800" i="1" dirty="0">
                <a:effectLst>
                  <a:outerShdw blurRad="38100" dist="38100" dir="2700000" algn="tl">
                    <a:srgbClr val="000000">
                      <a:alpha val="43137"/>
                    </a:srgbClr>
                  </a:outerShdw>
                </a:effectLst>
              </a:rPr>
              <a:t> of God is with men, and He will </a:t>
            </a:r>
            <a:r>
              <a:rPr lang="en-US" sz="2800" i="1" u="sng" dirty="0">
                <a:solidFill>
                  <a:srgbClr val="FF9900"/>
                </a:solidFill>
                <a:effectLst>
                  <a:outerShdw blurRad="38100" dist="38100" dir="2700000" algn="tl">
                    <a:srgbClr val="000000">
                      <a:alpha val="43137"/>
                    </a:srgbClr>
                  </a:outerShdw>
                </a:effectLst>
              </a:rPr>
              <a:t>dwell</a:t>
            </a:r>
            <a:r>
              <a:rPr lang="en-US" sz="2800" i="1" dirty="0">
                <a:effectLst>
                  <a:outerShdw blurRad="38100" dist="38100" dir="2700000" algn="tl">
                    <a:srgbClr val="000000">
                      <a:alpha val="43137"/>
                    </a:srgbClr>
                  </a:outerShdw>
                </a:effectLst>
              </a:rPr>
              <a:t> with them.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787FAD1-EAFC-46E0-B437-E6D5848B878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5E243F5-6BED-414F-9525-6CD60A7111E8}"/>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22711231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28E929-5FF2-474D-9043-385A2EE29494}"/>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24A14ADD-78AF-4125-9C9E-3560AFC84A91}"/>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41CCB767-7BE2-44FA-81A1-5F7D2A427F71}"/>
              </a:ext>
            </a:extLst>
          </p:cNvPr>
          <p:cNvSpPr>
            <a:spLocks noGrp="1"/>
          </p:cNvSpPr>
          <p:nvPr>
            <p:ph sz="half" idx="2"/>
          </p:nvPr>
        </p:nvSpPr>
        <p:spPr>
          <a:xfrm>
            <a:off x="457199" y="1151335"/>
            <a:ext cx="5362923" cy="3786186"/>
          </a:xfrm>
        </p:spPr>
        <p:txBody>
          <a:bodyPr>
            <a:normAutofit/>
          </a:bodyPr>
          <a:lstStyle/>
          <a:p>
            <a:r>
              <a:rPr lang="en-US" b="1" i="1" dirty="0"/>
              <a:t> </a:t>
            </a:r>
            <a:endParaRPr lang="en-US" dirty="0"/>
          </a:p>
          <a:p>
            <a:r>
              <a:rPr lang="en-US" sz="2800" b="1" i="1" dirty="0">
                <a:solidFill>
                  <a:srgbClr val="FF9900"/>
                </a:solidFill>
              </a:rPr>
              <a:t>Won't you now accept our loving Lord's offer </a:t>
            </a:r>
            <a:r>
              <a:rPr lang="en-US" sz="2800" b="1" i="1">
                <a:solidFill>
                  <a:srgbClr val="FF9900"/>
                </a:solidFill>
              </a:rPr>
              <a:t>to spend </a:t>
            </a:r>
            <a:r>
              <a:rPr lang="en-US" sz="2800" b="1" i="1" dirty="0">
                <a:solidFill>
                  <a:srgbClr val="FF9900"/>
                </a:solidFill>
              </a:rPr>
              <a:t>eternity with Him where there will be no sickness, pain, sorrow, fighting, or death?  Won’t you just now invite Jesus to enter your heart and prepare you for His kingdom?     </a:t>
            </a:r>
            <a:endParaRPr lang="en-US" sz="2800" dirty="0">
              <a:solidFill>
                <a:srgbClr val="FF9900"/>
              </a:solidFill>
            </a:endParaRPr>
          </a:p>
          <a:p>
            <a:endParaRPr lang="en-US" dirty="0"/>
          </a:p>
        </p:txBody>
      </p:sp>
      <p:sp>
        <p:nvSpPr>
          <p:cNvPr id="5" name="Text Placeholder 4">
            <a:extLst>
              <a:ext uri="{FF2B5EF4-FFF2-40B4-BE49-F238E27FC236}">
                <a16:creationId xmlns:a16="http://schemas.microsoft.com/office/drawing/2014/main" id="{12D271F9-2E6A-4A9E-B9CD-402B51A47E50}"/>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9BD320E3-8EAF-45BC-886C-6E50F25EC830}"/>
              </a:ext>
            </a:extLst>
          </p:cNvPr>
          <p:cNvSpPr>
            <a:spLocks noGrp="1"/>
          </p:cNvSpPr>
          <p:nvPr>
            <p:ph sz="quarter" idx="4"/>
          </p:nvPr>
        </p:nvSpPr>
        <p:spPr/>
        <p:txBody>
          <a:bodyPr>
            <a:normAutofit/>
          </a:bodyPr>
          <a:lstStyle/>
          <a:p>
            <a:endParaRPr lang="en-US"/>
          </a:p>
        </p:txBody>
      </p:sp>
    </p:spTree>
    <p:extLst>
      <p:ext uri="{BB962C8B-B14F-4D97-AF65-F5344CB8AC3E}">
        <p14:creationId xmlns:p14="http://schemas.microsoft.com/office/powerpoint/2010/main" val="3584479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86DA83-CE9D-4696-AFEA-D7E2D49A7832}"/>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05AFD06-2AA4-4772-AABE-ACF80D3F6E8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7F36B19-4C17-4097-BAFA-7B4AF4D23879}"/>
              </a:ext>
            </a:extLst>
          </p:cNvPr>
          <p:cNvSpPr>
            <a:spLocks noGrp="1"/>
          </p:cNvSpPr>
          <p:nvPr>
            <p:ph sz="half" idx="2"/>
          </p:nvPr>
        </p:nvSpPr>
        <p:spPr>
          <a:xfrm>
            <a:off x="457200" y="1151335"/>
            <a:ext cx="5476388" cy="3992165"/>
          </a:xfrm>
        </p:spPr>
        <p:txBody>
          <a:bodyPr/>
          <a:lstStyle/>
          <a:p>
            <a:r>
              <a:rPr lang="en-US" sz="2800" b="1" dirty="0">
                <a:solidFill>
                  <a:srgbClr val="FF9900"/>
                </a:solidFill>
                <a:effectLst>
                  <a:outerShdw blurRad="38100" dist="38100" dir="2700000" algn="tl">
                    <a:srgbClr val="000000">
                      <a:alpha val="43137"/>
                    </a:srgbClr>
                  </a:outerShdw>
                </a:effectLst>
              </a:rPr>
              <a:t>1.)  If the righteous are judged in the pre-advent judgment beginning in 1844 and ending just before the second coming of Jesus, when will the wicked be judged?  </a:t>
            </a:r>
          </a:p>
          <a:p>
            <a:endParaRPr lang="en-US" sz="2800" dirty="0">
              <a:solidFill>
                <a:srgbClr val="FF9900"/>
              </a:solidFill>
              <a:effectLst>
                <a:outerShdw blurRad="38100" dist="38100" dir="2700000" algn="tl">
                  <a:srgbClr val="000000">
                    <a:alpha val="43137"/>
                  </a:srgbClr>
                </a:outerShdw>
              </a:effectLst>
            </a:endParaRPr>
          </a:p>
          <a:p>
            <a:r>
              <a:rPr lang="en-US" sz="2800" b="1" dirty="0">
                <a:solidFill>
                  <a:srgbClr val="FF9900"/>
                </a:solidFill>
                <a:effectLst>
                  <a:outerShdw blurRad="38100" dist="38100" dir="2700000" algn="tl">
                    <a:srgbClr val="000000">
                      <a:alpha val="43137"/>
                    </a:srgbClr>
                  </a:outerShdw>
                </a:effectLst>
              </a:rPr>
              <a:t>2.)  Will the saved ever have a part in the judgment?      </a:t>
            </a:r>
            <a:endParaRPr lang="en-US" sz="2800" dirty="0">
              <a:solidFill>
                <a:srgbClr val="FF9900"/>
              </a:solidFill>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0DC4549B-5BC9-46E1-A629-43FC03F436CF}"/>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826D3AE-C4C9-4572-A041-669E66B0B275}"/>
              </a:ext>
            </a:extLst>
          </p:cNvPr>
          <p:cNvSpPr>
            <a:spLocks noGrp="1"/>
          </p:cNvSpPr>
          <p:nvPr>
            <p:ph sz="quarter" idx="4"/>
          </p:nvPr>
        </p:nvSpPr>
        <p:spPr/>
        <p:txBody>
          <a:bodyPr/>
          <a:lstStyle/>
          <a:p>
            <a:endParaRPr lang="en-US"/>
          </a:p>
        </p:txBody>
      </p:sp>
    </p:spTree>
    <p:extLst>
      <p:ext uri="{BB962C8B-B14F-4D97-AF65-F5344CB8AC3E}">
        <p14:creationId xmlns:p14="http://schemas.microsoft.com/office/powerpoint/2010/main" val="9687973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30EC9-E77F-46D9-9EDF-5F2E93A0A06A}"/>
              </a:ext>
            </a:extLst>
          </p:cNvPr>
          <p:cNvSpPr>
            <a:spLocks noGrp="1"/>
          </p:cNvSpPr>
          <p:nvPr>
            <p:ph type="title"/>
          </p:nvPr>
        </p:nvSpPr>
        <p:spPr/>
        <p:txBody>
          <a:bodyPr>
            <a:normAutofit fontScale="90000"/>
          </a:bodyPr>
          <a:lstStyle/>
          <a:p>
            <a:pPr algn="l"/>
            <a:r>
              <a:rPr lang="en-US" dirty="0">
                <a:effectLst/>
              </a:rPr>
              <a:t> </a:t>
            </a:r>
            <a:br>
              <a:rPr lang="en-US" dirty="0">
                <a:effectLst/>
              </a:rPr>
            </a:br>
            <a:r>
              <a:rPr lang="en-US" sz="3100" dirty="0">
                <a:solidFill>
                  <a:srgbClr val="00B0F0"/>
                </a:solidFill>
                <a:effectLst>
                  <a:outerShdw blurRad="38100" dist="38100" dir="2700000" algn="tl">
                    <a:srgbClr val="000000">
                      <a:alpha val="43137"/>
                    </a:srgbClr>
                  </a:outerShdw>
                </a:effectLst>
              </a:rPr>
              <a:t>1. When do the saints engage in judgment?</a:t>
            </a:r>
            <a:br>
              <a:rPr lang="en-US" dirty="0">
                <a:effectLst/>
              </a:rPr>
            </a:br>
            <a:endParaRPr lang="en-US" dirty="0"/>
          </a:p>
        </p:txBody>
      </p:sp>
      <p:sp>
        <p:nvSpPr>
          <p:cNvPr id="3" name="Text Placeholder 2">
            <a:extLst>
              <a:ext uri="{FF2B5EF4-FFF2-40B4-BE49-F238E27FC236}">
                <a16:creationId xmlns:a16="http://schemas.microsoft.com/office/drawing/2014/main" id="{CCFF5793-28DF-4E17-8A06-9F8EAC756B26}"/>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31DC82C-BDAB-4608-B3BE-AD5BFE8621DA}"/>
              </a:ext>
            </a:extLst>
          </p:cNvPr>
          <p:cNvSpPr>
            <a:spLocks noGrp="1"/>
          </p:cNvSpPr>
          <p:nvPr>
            <p:ph sz="half" idx="2"/>
          </p:nvPr>
        </p:nvSpPr>
        <p:spPr>
          <a:xfrm>
            <a:off x="457200" y="1631156"/>
            <a:ext cx="5242782" cy="2963466"/>
          </a:xfrm>
        </p:spPr>
        <p:txBody>
          <a:bodyPr>
            <a:normAutofit lnSpcReduction="10000"/>
          </a:bodyPr>
          <a:lstStyle/>
          <a:p>
            <a:r>
              <a:rPr lang="en-US" sz="3200" b="1" i="1" dirty="0">
                <a:solidFill>
                  <a:srgbClr val="FFC000"/>
                </a:solidFill>
                <a:effectLst>
                  <a:outerShdw blurRad="38100" dist="38100" dir="2700000" algn="tl">
                    <a:srgbClr val="000000">
                      <a:alpha val="43137"/>
                    </a:srgbClr>
                  </a:outerShdw>
                </a:effectLst>
              </a:rPr>
              <a:t>Revelation 20:4</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And I saw thrones, and they sat on them, and judgment was committed to them. …And they lived and reigned with Christ for a </a:t>
            </a:r>
            <a:r>
              <a:rPr lang="en-US" sz="3200" i="1" u="sng" dirty="0">
                <a:solidFill>
                  <a:srgbClr val="FF9900"/>
                </a:solidFill>
                <a:effectLst>
                  <a:outerShdw blurRad="38100" dist="38100" dir="2700000" algn="tl">
                    <a:srgbClr val="000000">
                      <a:alpha val="43137"/>
                    </a:srgbClr>
                  </a:outerShdw>
                </a:effectLst>
              </a:rPr>
              <a:t>thousand</a:t>
            </a:r>
            <a:r>
              <a:rPr lang="en-US" sz="3200" i="1" dirty="0">
                <a:effectLst>
                  <a:outerShdw blurRad="38100" dist="38100" dir="2700000" algn="tl">
                    <a:srgbClr val="000000">
                      <a:alpha val="43137"/>
                    </a:srgbClr>
                  </a:outerShdw>
                </a:effectLst>
              </a:rPr>
              <a:t> years.</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AC5B81A7-7385-4595-A8BC-9D8C36173BFB}"/>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1886F509-0CEB-43B7-9638-C21E586BB8CD}"/>
              </a:ext>
            </a:extLst>
          </p:cNvPr>
          <p:cNvSpPr>
            <a:spLocks noGrp="1"/>
          </p:cNvSpPr>
          <p:nvPr>
            <p:ph sz="quarter" idx="4"/>
          </p:nvPr>
        </p:nvSpPr>
        <p:spPr/>
        <p:txBody>
          <a:bodyPr>
            <a:normAutofit lnSpcReduction="10000"/>
          </a:bodyPr>
          <a:lstStyle/>
          <a:p>
            <a:endParaRPr lang="en-US" dirty="0"/>
          </a:p>
        </p:txBody>
      </p:sp>
    </p:spTree>
    <p:extLst>
      <p:ext uri="{BB962C8B-B14F-4D97-AF65-F5344CB8AC3E}">
        <p14:creationId xmlns:p14="http://schemas.microsoft.com/office/powerpoint/2010/main" val="32175669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117E9-1994-441A-B972-117640947CE4}"/>
              </a:ext>
            </a:extLst>
          </p:cNvPr>
          <p:cNvSpPr>
            <a:spLocks noGrp="1"/>
          </p:cNvSpPr>
          <p:nvPr>
            <p:ph type="title"/>
          </p:nvPr>
        </p:nvSpPr>
        <p:spPr/>
        <p:txBody>
          <a:bodyPr>
            <a:normAutofit fontScale="90000"/>
          </a:bodyPr>
          <a:lstStyle/>
          <a:p>
            <a:pPr algn="l"/>
            <a:br>
              <a:rPr lang="en-US" dirty="0">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2.  What events mark the beginning of the 1,000 years?</a:t>
            </a:r>
            <a:br>
              <a:rPr lang="en-US" dirty="0">
                <a:effectLst/>
              </a:rPr>
            </a:br>
            <a:endParaRPr lang="en-US" dirty="0">
              <a:effectLst/>
            </a:endParaRPr>
          </a:p>
        </p:txBody>
      </p:sp>
      <p:sp>
        <p:nvSpPr>
          <p:cNvPr id="3" name="Text Placeholder 2">
            <a:extLst>
              <a:ext uri="{FF2B5EF4-FFF2-40B4-BE49-F238E27FC236}">
                <a16:creationId xmlns:a16="http://schemas.microsoft.com/office/drawing/2014/main" id="{8D06E470-52F9-4391-AAA5-3733521E5ACD}"/>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CF382A6E-2068-4605-82DD-070DD9CF5A0B}"/>
              </a:ext>
            </a:extLst>
          </p:cNvPr>
          <p:cNvSpPr>
            <a:spLocks noGrp="1"/>
          </p:cNvSpPr>
          <p:nvPr>
            <p:ph sz="half" idx="2"/>
          </p:nvPr>
        </p:nvSpPr>
        <p:spPr>
          <a:xfrm>
            <a:off x="457200" y="1631155"/>
            <a:ext cx="5336225" cy="3306365"/>
          </a:xfrm>
        </p:spPr>
        <p:txBody>
          <a:bodyPr>
            <a:normAutofit/>
          </a:bodyPr>
          <a:lstStyle/>
          <a:p>
            <a:r>
              <a:rPr lang="en-US" sz="3200" b="1" i="1" dirty="0">
                <a:solidFill>
                  <a:srgbClr val="FFC000"/>
                </a:solidFill>
                <a:effectLst>
                  <a:outerShdw blurRad="38100" dist="38100" dir="2700000" algn="tl">
                    <a:srgbClr val="000000">
                      <a:alpha val="43137"/>
                    </a:srgbClr>
                  </a:outerShdw>
                </a:effectLst>
              </a:rPr>
              <a:t>1 Thessalonians 4:16</a:t>
            </a:r>
            <a:r>
              <a:rPr lang="en-US" sz="3200" b="1"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For the Lord Himself will </a:t>
            </a:r>
            <a:r>
              <a:rPr lang="en-US" sz="3200" i="1" u="sng" dirty="0">
                <a:solidFill>
                  <a:srgbClr val="FF9900"/>
                </a:solidFill>
                <a:effectLst>
                  <a:outerShdw blurRad="38100" dist="38100" dir="2700000" algn="tl">
                    <a:srgbClr val="000000">
                      <a:alpha val="43137"/>
                    </a:srgbClr>
                  </a:outerShdw>
                </a:effectLst>
              </a:rPr>
              <a:t>descend</a:t>
            </a:r>
            <a:r>
              <a:rPr lang="en-US" sz="3200" i="1" dirty="0">
                <a:solidFill>
                  <a:srgbClr val="FF99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from heaven with a shout, with the voice of an archangel, and with the trumpet of God.  And the dead in Christ will rise first.</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5C9651E7-8B4C-44E3-8FF2-896002713397}"/>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E709029F-C58C-4DB7-A293-1CB5B1C90A48}"/>
              </a:ext>
            </a:extLst>
          </p:cNvPr>
          <p:cNvSpPr>
            <a:spLocks noGrp="1"/>
          </p:cNvSpPr>
          <p:nvPr>
            <p:ph sz="quarter" idx="4"/>
          </p:nvPr>
        </p:nvSpPr>
        <p:spPr>
          <a:xfrm>
            <a:off x="7021524" y="1631156"/>
            <a:ext cx="1665277" cy="2963466"/>
          </a:xfrm>
        </p:spPr>
        <p:txBody>
          <a:bodyPr>
            <a:normAutofit/>
          </a:bodyPr>
          <a:lstStyle/>
          <a:p>
            <a:endParaRPr lang="en-US" dirty="0"/>
          </a:p>
        </p:txBody>
      </p:sp>
    </p:spTree>
    <p:extLst>
      <p:ext uri="{BB962C8B-B14F-4D97-AF65-F5344CB8AC3E}">
        <p14:creationId xmlns:p14="http://schemas.microsoft.com/office/powerpoint/2010/main" val="36334989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E4B9F-66E6-4ED4-A330-F5D96FE45913}"/>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CCBAEBF4-9403-45AF-A1AD-74E27BB005F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2F887579-B90C-41F6-984D-705226DAA0E4}"/>
              </a:ext>
            </a:extLst>
          </p:cNvPr>
          <p:cNvSpPr>
            <a:spLocks noGrp="1"/>
          </p:cNvSpPr>
          <p:nvPr>
            <p:ph sz="half" idx="2"/>
          </p:nvPr>
        </p:nvSpPr>
        <p:spPr>
          <a:xfrm>
            <a:off x="457199" y="1151335"/>
            <a:ext cx="5436343" cy="3992165"/>
          </a:xfrm>
        </p:spPr>
        <p:txBody>
          <a:bodyPr>
            <a:normAutofit/>
          </a:bodyPr>
          <a:lstStyle/>
          <a:p>
            <a:r>
              <a:rPr lang="en-US" sz="3200" b="1" i="1" dirty="0">
                <a:solidFill>
                  <a:srgbClr val="FFC000"/>
                </a:solidFill>
                <a:effectLst>
                  <a:outerShdw blurRad="38100" dist="38100" dir="2700000" algn="tl">
                    <a:srgbClr val="000000">
                      <a:alpha val="43137"/>
                    </a:srgbClr>
                  </a:outerShdw>
                </a:effectLst>
              </a:rPr>
              <a:t>Revelation 20:4, 5</a:t>
            </a:r>
            <a:r>
              <a:rPr lang="en-US" sz="3200"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 And they lived and </a:t>
            </a:r>
            <a:r>
              <a:rPr lang="en-US" sz="3200" i="1" u="sng" dirty="0">
                <a:solidFill>
                  <a:srgbClr val="FF9900"/>
                </a:solidFill>
                <a:effectLst>
                  <a:outerShdw blurRad="38100" dist="38100" dir="2700000" algn="tl">
                    <a:srgbClr val="000000">
                      <a:alpha val="43137"/>
                    </a:srgbClr>
                  </a:outerShdw>
                </a:effectLst>
              </a:rPr>
              <a:t>reigned</a:t>
            </a:r>
            <a:r>
              <a:rPr lang="en-US" sz="3200" i="1" dirty="0">
                <a:effectLst>
                  <a:outerShdw blurRad="38100" dist="38100" dir="2700000" algn="tl">
                    <a:srgbClr val="000000">
                      <a:alpha val="43137"/>
                    </a:srgbClr>
                  </a:outerShdw>
                </a:effectLst>
              </a:rPr>
              <a:t> with Christ for a </a:t>
            </a:r>
            <a:r>
              <a:rPr lang="en-US" sz="3200" i="1" u="sng" dirty="0">
                <a:solidFill>
                  <a:srgbClr val="FF9900"/>
                </a:solidFill>
                <a:effectLst>
                  <a:outerShdw blurRad="38100" dist="38100" dir="2700000" algn="tl">
                    <a:srgbClr val="000000">
                      <a:alpha val="43137"/>
                    </a:srgbClr>
                  </a:outerShdw>
                </a:effectLst>
              </a:rPr>
              <a:t>thousand years</a:t>
            </a:r>
            <a:r>
              <a:rPr lang="en-US" sz="3200" i="1" dirty="0">
                <a:effectLst>
                  <a:outerShdw blurRad="38100" dist="38100" dir="2700000" algn="tl">
                    <a:srgbClr val="000000">
                      <a:alpha val="43137"/>
                    </a:srgbClr>
                  </a:outerShdw>
                </a:effectLst>
              </a:rPr>
              <a:t>. But the rest of the dead did not live again until the thousand years were </a:t>
            </a:r>
            <a:r>
              <a:rPr lang="en-US" sz="3200" i="1" u="sng" dirty="0">
                <a:solidFill>
                  <a:srgbClr val="FF9900"/>
                </a:solidFill>
                <a:effectLst>
                  <a:outerShdw blurRad="38100" dist="38100" dir="2700000" algn="tl">
                    <a:srgbClr val="000000">
                      <a:alpha val="43137"/>
                    </a:srgbClr>
                  </a:outerShdw>
                </a:effectLst>
              </a:rPr>
              <a:t>finished</a:t>
            </a:r>
            <a:r>
              <a:rPr lang="en-US" sz="3200" i="1" dirty="0">
                <a:effectLst>
                  <a:outerShdw blurRad="38100" dist="38100" dir="2700000" algn="tl">
                    <a:srgbClr val="000000">
                      <a:alpha val="43137"/>
                    </a:srgbClr>
                  </a:outerShdw>
                </a:effectLst>
              </a:rPr>
              <a:t>.  </a:t>
            </a:r>
            <a:endParaRPr lang="en-US" dirty="0"/>
          </a:p>
        </p:txBody>
      </p:sp>
      <p:sp>
        <p:nvSpPr>
          <p:cNvPr id="5" name="Text Placeholder 4">
            <a:extLst>
              <a:ext uri="{FF2B5EF4-FFF2-40B4-BE49-F238E27FC236}">
                <a16:creationId xmlns:a16="http://schemas.microsoft.com/office/drawing/2014/main" id="{198F0940-59E7-461C-8101-88207B3F473C}"/>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32F937DF-9CDD-4FA7-88E6-BC82329F54C6}"/>
              </a:ext>
            </a:extLst>
          </p:cNvPr>
          <p:cNvSpPr>
            <a:spLocks noGrp="1"/>
          </p:cNvSpPr>
          <p:nvPr>
            <p:ph sz="quarter" idx="4"/>
          </p:nvPr>
        </p:nvSpPr>
        <p:spPr>
          <a:xfrm>
            <a:off x="6948105" y="1631156"/>
            <a:ext cx="1738696" cy="2963466"/>
          </a:xfrm>
        </p:spPr>
        <p:txBody>
          <a:bodyPr>
            <a:normAutofit/>
          </a:bodyPr>
          <a:lstStyle/>
          <a:p>
            <a:endParaRPr lang="en-US" dirty="0"/>
          </a:p>
        </p:txBody>
      </p:sp>
    </p:spTree>
    <p:extLst>
      <p:ext uri="{BB962C8B-B14F-4D97-AF65-F5344CB8AC3E}">
        <p14:creationId xmlns:p14="http://schemas.microsoft.com/office/powerpoint/2010/main" val="617469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F28F64-F862-427E-A56B-EDF029FB4A84}"/>
              </a:ext>
            </a:extLst>
          </p:cNvPr>
          <p:cNvSpPr>
            <a:spLocks noGrp="1"/>
          </p:cNvSpPr>
          <p:nvPr>
            <p:ph type="title"/>
          </p:nvPr>
        </p:nvSpPr>
        <p:spPr/>
        <p:txBody>
          <a:bodyPr>
            <a:normAutofit fontScale="90000"/>
          </a:bodyPr>
          <a:lstStyle/>
          <a:p>
            <a:pPr algn="l"/>
            <a:br>
              <a:rPr lang="en-US" dirty="0">
                <a:solidFill>
                  <a:srgbClr val="00B0F0"/>
                </a:solidFill>
                <a:effectLst>
                  <a:outerShdw blurRad="38100" dist="38100" dir="2700000" algn="tl">
                    <a:srgbClr val="000000">
                      <a:alpha val="43137"/>
                    </a:srgbClr>
                  </a:outerShdw>
                </a:effectLst>
              </a:rPr>
            </a:br>
            <a:r>
              <a:rPr lang="en-US" sz="3100" dirty="0">
                <a:solidFill>
                  <a:srgbClr val="00B0F0"/>
                </a:solidFill>
                <a:effectLst>
                  <a:outerShdw blurRad="38100" dist="38100" dir="2700000" algn="tl">
                    <a:srgbClr val="000000">
                      <a:alpha val="43137"/>
                    </a:srgbClr>
                  </a:outerShdw>
                </a:effectLst>
              </a:rPr>
              <a:t>3.  What else will happen at the first resurrection?</a:t>
            </a:r>
            <a:br>
              <a:rPr lang="en-US" dirty="0">
                <a:effectLst/>
              </a:rPr>
            </a:br>
            <a:endParaRPr lang="en-US" dirty="0"/>
          </a:p>
        </p:txBody>
      </p:sp>
      <p:sp>
        <p:nvSpPr>
          <p:cNvPr id="3" name="Text Placeholder 2">
            <a:extLst>
              <a:ext uri="{FF2B5EF4-FFF2-40B4-BE49-F238E27FC236}">
                <a16:creationId xmlns:a16="http://schemas.microsoft.com/office/drawing/2014/main" id="{2AC14B1A-874F-4A0E-8AD2-51482FA251A5}"/>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A2567E52-C341-41DA-AE60-E87628442CCA}"/>
              </a:ext>
            </a:extLst>
          </p:cNvPr>
          <p:cNvSpPr>
            <a:spLocks noGrp="1"/>
          </p:cNvSpPr>
          <p:nvPr>
            <p:ph sz="half" idx="2"/>
          </p:nvPr>
        </p:nvSpPr>
        <p:spPr>
          <a:xfrm>
            <a:off x="457198" y="1151335"/>
            <a:ext cx="6150509" cy="3992165"/>
          </a:xfrm>
        </p:spPr>
        <p:txBody>
          <a:bodyPr>
            <a:normAutofit fontScale="62500" lnSpcReduction="20000"/>
          </a:bodyPr>
          <a:lstStyle/>
          <a:p>
            <a:r>
              <a:rPr lang="en-US" sz="4100" b="1" i="1" dirty="0">
                <a:solidFill>
                  <a:srgbClr val="FFC000"/>
                </a:solidFill>
                <a:effectLst>
                  <a:outerShdw blurRad="38100" dist="38100" dir="2700000" algn="tl">
                    <a:srgbClr val="000000">
                      <a:alpha val="43137"/>
                    </a:srgbClr>
                  </a:outerShdw>
                </a:effectLst>
              </a:rPr>
              <a:t>1 Corinthians 15:51-53</a:t>
            </a:r>
            <a:r>
              <a:rPr lang="en-US" sz="4100" b="1" dirty="0">
                <a:solidFill>
                  <a:srgbClr val="FFC000"/>
                </a:solidFill>
                <a:effectLst>
                  <a:outerShdw blurRad="38100" dist="38100" dir="2700000" algn="tl">
                    <a:srgbClr val="000000">
                      <a:alpha val="43137"/>
                    </a:srgbClr>
                  </a:outerShdw>
                </a:effectLst>
              </a:rPr>
              <a:t> </a:t>
            </a:r>
            <a:r>
              <a:rPr lang="en-US" sz="4100" i="1" dirty="0">
                <a:solidFill>
                  <a:srgbClr val="FFC000"/>
                </a:solidFill>
                <a:effectLst>
                  <a:outerShdw blurRad="38100" dist="38100" dir="2700000" algn="tl">
                    <a:srgbClr val="000000">
                      <a:alpha val="43137"/>
                    </a:srgbClr>
                  </a:outerShdw>
                </a:effectLst>
              </a:rPr>
              <a:t> </a:t>
            </a:r>
            <a:r>
              <a:rPr lang="en-US" sz="4100" i="1" dirty="0">
                <a:effectLst>
                  <a:outerShdw blurRad="38100" dist="38100" dir="2700000" algn="tl">
                    <a:srgbClr val="000000">
                      <a:alpha val="43137"/>
                    </a:srgbClr>
                  </a:outerShdw>
                </a:effectLst>
              </a:rPr>
              <a:t>Behold, I tell you a mystery: We shall not all sleep, but we shall all be </a:t>
            </a:r>
            <a:r>
              <a:rPr lang="en-US" sz="4100" i="1" u="sng" dirty="0">
                <a:solidFill>
                  <a:srgbClr val="FF9900"/>
                </a:solidFill>
                <a:effectLst>
                  <a:outerShdw blurRad="38100" dist="38100" dir="2700000" algn="tl">
                    <a:srgbClr val="000000">
                      <a:alpha val="43137"/>
                    </a:srgbClr>
                  </a:outerShdw>
                </a:effectLst>
              </a:rPr>
              <a:t>changed</a:t>
            </a:r>
            <a:r>
              <a:rPr lang="en-US" sz="4100" i="1" dirty="0">
                <a:effectLst>
                  <a:outerShdw blurRad="38100" dist="38100" dir="2700000" algn="tl">
                    <a:srgbClr val="000000">
                      <a:alpha val="43137"/>
                    </a:srgbClr>
                  </a:outerShdw>
                </a:effectLst>
              </a:rPr>
              <a:t>-- in a moment, … at the last trumpet.  For the trumpet will sound, and the dead will be raised incorruptible, and we shall be changed.  For this corruptible must put on incorruption, and this mortal must put on immortality.</a:t>
            </a:r>
            <a:endParaRPr lang="en-US" sz="4100" dirty="0">
              <a:effectLst>
                <a:outerShdw blurRad="38100" dist="38100" dir="2700000" algn="tl">
                  <a:srgbClr val="000000">
                    <a:alpha val="43137"/>
                  </a:srgbClr>
                </a:outerShdw>
              </a:effectLst>
            </a:endParaRPr>
          </a:p>
          <a:p>
            <a:r>
              <a:rPr lang="en-US" sz="4100" b="1" i="1" dirty="0">
                <a:solidFill>
                  <a:srgbClr val="FFC000"/>
                </a:solidFill>
                <a:effectLst>
                  <a:outerShdw blurRad="38100" dist="38100" dir="2700000" algn="tl">
                    <a:srgbClr val="000000">
                      <a:alpha val="43137"/>
                    </a:srgbClr>
                  </a:outerShdw>
                </a:effectLst>
              </a:rPr>
              <a:t>Philippians 3:21</a:t>
            </a:r>
            <a:r>
              <a:rPr lang="en-US" sz="4100" dirty="0">
                <a:solidFill>
                  <a:srgbClr val="FFC000"/>
                </a:solidFill>
                <a:effectLst>
                  <a:outerShdw blurRad="38100" dist="38100" dir="2700000" algn="tl">
                    <a:srgbClr val="000000">
                      <a:alpha val="43137"/>
                    </a:srgbClr>
                  </a:outerShdw>
                </a:effectLst>
              </a:rPr>
              <a:t>   </a:t>
            </a:r>
            <a:r>
              <a:rPr lang="en-US" sz="4100" dirty="0">
                <a:solidFill>
                  <a:schemeClr val="bg1"/>
                </a:solidFill>
                <a:effectLst>
                  <a:outerShdw blurRad="38100" dist="38100" dir="2700000" algn="tl">
                    <a:srgbClr val="000000">
                      <a:alpha val="43137"/>
                    </a:srgbClr>
                  </a:outerShdw>
                </a:effectLst>
              </a:rPr>
              <a:t>…</a:t>
            </a:r>
            <a:r>
              <a:rPr lang="en-US" sz="4100" i="1" dirty="0">
                <a:solidFill>
                  <a:schemeClr val="bg1"/>
                </a:solidFill>
                <a:effectLst>
                  <a:outerShdw blurRad="38100" dist="38100" dir="2700000" algn="tl">
                    <a:srgbClr val="000000">
                      <a:alpha val="43137"/>
                    </a:srgbClr>
                  </a:outerShdw>
                </a:effectLst>
              </a:rPr>
              <a:t>w</a:t>
            </a:r>
            <a:r>
              <a:rPr lang="en-US" sz="4100" i="1" dirty="0">
                <a:effectLst>
                  <a:outerShdw blurRad="38100" dist="38100" dir="2700000" algn="tl">
                    <a:srgbClr val="000000">
                      <a:alpha val="43137"/>
                    </a:srgbClr>
                  </a:outerShdw>
                </a:effectLst>
              </a:rPr>
              <a:t>ho will </a:t>
            </a:r>
            <a:r>
              <a:rPr lang="en-US" sz="4100" i="1" u="sng" dirty="0">
                <a:solidFill>
                  <a:srgbClr val="FF9900"/>
                </a:solidFill>
                <a:effectLst>
                  <a:outerShdw blurRad="38100" dist="38100" dir="2700000" algn="tl">
                    <a:srgbClr val="000000">
                      <a:alpha val="43137"/>
                    </a:srgbClr>
                  </a:outerShdw>
                </a:effectLst>
              </a:rPr>
              <a:t>transform</a:t>
            </a:r>
            <a:r>
              <a:rPr lang="en-US" sz="4100" i="1" dirty="0">
                <a:solidFill>
                  <a:srgbClr val="FF9900"/>
                </a:solidFill>
                <a:effectLst>
                  <a:outerShdw blurRad="38100" dist="38100" dir="2700000" algn="tl">
                    <a:srgbClr val="000000">
                      <a:alpha val="43137"/>
                    </a:srgbClr>
                  </a:outerShdw>
                </a:effectLst>
              </a:rPr>
              <a:t> </a:t>
            </a:r>
            <a:r>
              <a:rPr lang="en-US" sz="4100" i="1" dirty="0">
                <a:effectLst>
                  <a:outerShdw blurRad="38100" dist="38100" dir="2700000" algn="tl">
                    <a:srgbClr val="000000">
                      <a:alpha val="43137"/>
                    </a:srgbClr>
                  </a:outerShdw>
                </a:effectLst>
              </a:rPr>
              <a:t>our lowly body that it may be conformed to His glorious body. … .</a:t>
            </a:r>
            <a:endParaRPr lang="en-US" sz="41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4C935C83-F0BF-4721-AAEC-F6569A977AC9}"/>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08781A0E-D243-4FB3-A9E2-D67D19A1E871}"/>
              </a:ext>
            </a:extLst>
          </p:cNvPr>
          <p:cNvSpPr>
            <a:spLocks noGrp="1"/>
          </p:cNvSpPr>
          <p:nvPr>
            <p:ph sz="quarter" idx="4"/>
          </p:nvPr>
        </p:nvSpPr>
        <p:spPr>
          <a:xfrm>
            <a:off x="7408642" y="1631156"/>
            <a:ext cx="1278159" cy="2963466"/>
          </a:xfrm>
        </p:spPr>
        <p:txBody>
          <a:bodyPr>
            <a:normAutofit fontScale="62500" lnSpcReduction="20000"/>
          </a:bodyPr>
          <a:lstStyle/>
          <a:p>
            <a:endParaRPr lang="en-US" dirty="0"/>
          </a:p>
        </p:txBody>
      </p:sp>
    </p:spTree>
    <p:extLst>
      <p:ext uri="{BB962C8B-B14F-4D97-AF65-F5344CB8AC3E}">
        <p14:creationId xmlns:p14="http://schemas.microsoft.com/office/powerpoint/2010/main" val="30651774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68FCC0-1A38-4E14-92E7-C17B28BA8271}"/>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6E823E42-41AC-40F7-AAE9-9C5E3EE63DFA}"/>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50B6AC2B-0731-464E-A35D-812795DBFE27}"/>
              </a:ext>
            </a:extLst>
          </p:cNvPr>
          <p:cNvSpPr>
            <a:spLocks noGrp="1"/>
          </p:cNvSpPr>
          <p:nvPr>
            <p:ph sz="half" idx="2"/>
          </p:nvPr>
        </p:nvSpPr>
        <p:spPr>
          <a:xfrm>
            <a:off x="457199" y="614050"/>
            <a:ext cx="5796763" cy="4478557"/>
          </a:xfrm>
        </p:spPr>
        <p:txBody>
          <a:bodyPr>
            <a:normAutofit fontScale="92500" lnSpcReduction="20000"/>
          </a:bodyPr>
          <a:lstStyle/>
          <a:p>
            <a:r>
              <a:rPr lang="en-US" sz="2800" b="1" i="1" dirty="0">
                <a:solidFill>
                  <a:srgbClr val="FFC000"/>
                </a:solidFill>
                <a:effectLst>
                  <a:outerShdw blurRad="38100" dist="38100" dir="2700000" algn="tl">
                    <a:srgbClr val="000000">
                      <a:alpha val="43137"/>
                    </a:srgbClr>
                  </a:outerShdw>
                </a:effectLst>
              </a:rPr>
              <a:t>2 Thessalonians 2:8</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And then the lawless one will be </a:t>
            </a:r>
            <a:r>
              <a:rPr lang="en-US" sz="2800" i="1" u="sng" dirty="0">
                <a:solidFill>
                  <a:srgbClr val="FF9900"/>
                </a:solidFill>
                <a:effectLst>
                  <a:outerShdw blurRad="38100" dist="38100" dir="2700000" algn="tl">
                    <a:srgbClr val="000000">
                      <a:alpha val="43137"/>
                    </a:srgbClr>
                  </a:outerShdw>
                </a:effectLst>
              </a:rPr>
              <a:t>revealed</a:t>
            </a:r>
            <a:r>
              <a:rPr lang="en-US" sz="2800" i="1" dirty="0">
                <a:effectLst>
                  <a:outerShdw blurRad="38100" dist="38100" dir="2700000" algn="tl">
                    <a:srgbClr val="000000">
                      <a:alpha val="43137"/>
                    </a:srgbClr>
                  </a:outerShdw>
                </a:effectLst>
              </a:rPr>
              <a:t>, whom the Lord will…destroy with the brightness of His coming.</a:t>
            </a:r>
            <a:endParaRPr lang="en-US" sz="2800" dirty="0">
              <a:effectLst>
                <a:outerShdw blurRad="38100" dist="38100" dir="2700000" algn="tl">
                  <a:srgbClr val="000000">
                    <a:alpha val="43137"/>
                  </a:srgbClr>
                </a:outerShdw>
              </a:effectLst>
            </a:endParaRPr>
          </a:p>
          <a:p>
            <a:r>
              <a:rPr lang="en-US" sz="2800" b="1" i="1" dirty="0">
                <a:solidFill>
                  <a:srgbClr val="FFC000"/>
                </a:solidFill>
                <a:effectLst>
                  <a:outerShdw blurRad="38100" dist="38100" dir="2700000" algn="tl">
                    <a:srgbClr val="000000">
                      <a:alpha val="43137"/>
                    </a:srgbClr>
                  </a:outerShdw>
                </a:effectLst>
              </a:rPr>
              <a:t>Revelation 16:18, 20, 21</a:t>
            </a:r>
            <a:r>
              <a:rPr lang="en-US" sz="2800" dirty="0">
                <a:solidFill>
                  <a:srgbClr val="FFC0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 and there was a great </a:t>
            </a:r>
            <a:r>
              <a:rPr lang="en-US" sz="2800" i="1" u="sng" dirty="0">
                <a:effectLst>
                  <a:outerShdw blurRad="38100" dist="38100" dir="2700000" algn="tl">
                    <a:srgbClr val="000000">
                      <a:alpha val="43137"/>
                    </a:srgbClr>
                  </a:outerShdw>
                </a:effectLst>
              </a:rPr>
              <a:t>earthquake</a:t>
            </a:r>
            <a:r>
              <a:rPr lang="en-US" sz="2800" i="1" dirty="0">
                <a:effectLst>
                  <a:outerShdw blurRad="38100" dist="38100" dir="2700000" algn="tl">
                    <a:srgbClr val="000000">
                      <a:alpha val="43137"/>
                    </a:srgbClr>
                  </a:outerShdw>
                </a:effectLst>
              </a:rPr>
              <a:t>, such a mighty and great earthquake as had not occurred since men were on the earth. …Then every </a:t>
            </a:r>
            <a:r>
              <a:rPr lang="en-US" sz="2800" i="1" u="sng" dirty="0">
                <a:solidFill>
                  <a:srgbClr val="FF9900"/>
                </a:solidFill>
                <a:effectLst>
                  <a:outerShdw blurRad="38100" dist="38100" dir="2700000" algn="tl">
                    <a:srgbClr val="000000">
                      <a:alpha val="43137"/>
                    </a:srgbClr>
                  </a:outerShdw>
                </a:effectLst>
              </a:rPr>
              <a:t>island</a:t>
            </a:r>
            <a:r>
              <a:rPr lang="en-US" sz="2800" i="1" dirty="0">
                <a:effectLst>
                  <a:outerShdw blurRad="38100" dist="38100" dir="2700000" algn="tl">
                    <a:srgbClr val="000000">
                      <a:alpha val="43137"/>
                    </a:srgbClr>
                  </a:outerShdw>
                </a:effectLst>
              </a:rPr>
              <a:t> fled away, and the mountains were not found.   And great </a:t>
            </a:r>
            <a:r>
              <a:rPr lang="en-US" sz="2800" i="1" u="sng" dirty="0">
                <a:solidFill>
                  <a:srgbClr val="FF9900"/>
                </a:solidFill>
                <a:effectLst>
                  <a:outerShdw blurRad="38100" dist="38100" dir="2700000" algn="tl">
                    <a:srgbClr val="000000">
                      <a:alpha val="43137"/>
                    </a:srgbClr>
                  </a:outerShdw>
                </a:effectLst>
              </a:rPr>
              <a:t>hail</a:t>
            </a:r>
            <a:r>
              <a:rPr lang="en-US" sz="2800" i="1" dirty="0">
                <a:solidFill>
                  <a:srgbClr val="FF9900"/>
                </a:solidFill>
                <a:effectLst>
                  <a:outerShdw blurRad="38100" dist="38100" dir="2700000" algn="tl">
                    <a:srgbClr val="000000">
                      <a:alpha val="43137"/>
                    </a:srgbClr>
                  </a:outerShdw>
                </a:effectLst>
              </a:rPr>
              <a:t> </a:t>
            </a:r>
            <a:r>
              <a:rPr lang="en-US" sz="2800" i="1" dirty="0">
                <a:effectLst>
                  <a:outerShdw blurRad="38100" dist="38100" dir="2700000" algn="tl">
                    <a:srgbClr val="000000">
                      <a:alpha val="43137"/>
                    </a:srgbClr>
                  </a:outerShdw>
                </a:effectLst>
              </a:rPr>
              <a:t>from heaven fell upon men, each hailstone about the weight of a talent </a:t>
            </a:r>
            <a:r>
              <a:rPr lang="en-US" sz="2800" dirty="0">
                <a:effectLst>
                  <a:outerShdw blurRad="38100" dist="38100" dir="2700000" algn="tl">
                    <a:srgbClr val="000000">
                      <a:alpha val="43137"/>
                    </a:srgbClr>
                  </a:outerShdw>
                </a:effectLst>
              </a:rPr>
              <a:t>[about 75 pounds]</a:t>
            </a:r>
            <a:r>
              <a:rPr lang="en-US" sz="2800" i="1" dirty="0">
                <a:effectLst>
                  <a:outerShdw blurRad="38100" dist="38100" dir="2700000" algn="tl">
                    <a:srgbClr val="000000">
                      <a:alpha val="43137"/>
                    </a:srgbClr>
                  </a:outerShdw>
                </a:effectLst>
              </a:rPr>
              <a:t>. …</a:t>
            </a:r>
            <a:endParaRPr lang="en-US" sz="28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69F71865-E418-4F0D-B95F-D43C1541D53D}"/>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794388BC-3C86-4BA7-989D-B9E0FFF7A400}"/>
              </a:ext>
            </a:extLst>
          </p:cNvPr>
          <p:cNvSpPr>
            <a:spLocks noGrp="1"/>
          </p:cNvSpPr>
          <p:nvPr>
            <p:ph sz="quarter" idx="4"/>
          </p:nvPr>
        </p:nvSpPr>
        <p:spPr>
          <a:xfrm flipH="1">
            <a:off x="8686801" y="1631156"/>
            <a:ext cx="543967" cy="2963466"/>
          </a:xfrm>
        </p:spPr>
        <p:txBody>
          <a:bodyPr>
            <a:normAutofit fontScale="92500" lnSpcReduction="20000"/>
          </a:bodyPr>
          <a:lstStyle/>
          <a:p>
            <a:endParaRPr lang="en-US" dirty="0"/>
          </a:p>
        </p:txBody>
      </p:sp>
    </p:spTree>
    <p:extLst>
      <p:ext uri="{BB962C8B-B14F-4D97-AF65-F5344CB8AC3E}">
        <p14:creationId xmlns:p14="http://schemas.microsoft.com/office/powerpoint/2010/main" val="25659877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8BFE28-AFBC-4E4A-859E-96CF7127858C}"/>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ABC57321-08DD-4235-A2B6-8A0797F70527}"/>
              </a:ext>
            </a:extLst>
          </p:cNvPr>
          <p:cNvSpPr>
            <a:spLocks noGrp="1"/>
          </p:cNvSpPr>
          <p:nvPr>
            <p:ph type="body" idx="1"/>
          </p:nvPr>
        </p:nvSpPr>
        <p:spPr/>
        <p:txBody>
          <a:bodyPr/>
          <a:lstStyle/>
          <a:p>
            <a:endParaRPr lang="en-US"/>
          </a:p>
        </p:txBody>
      </p:sp>
      <p:sp>
        <p:nvSpPr>
          <p:cNvPr id="4" name="Content Placeholder 3">
            <a:extLst>
              <a:ext uri="{FF2B5EF4-FFF2-40B4-BE49-F238E27FC236}">
                <a16:creationId xmlns:a16="http://schemas.microsoft.com/office/drawing/2014/main" id="{FAA7E39C-6CD9-466D-9E44-4DE73A202EDA}"/>
              </a:ext>
            </a:extLst>
          </p:cNvPr>
          <p:cNvSpPr>
            <a:spLocks noGrp="1"/>
          </p:cNvSpPr>
          <p:nvPr>
            <p:ph sz="half" idx="2"/>
          </p:nvPr>
        </p:nvSpPr>
        <p:spPr>
          <a:xfrm>
            <a:off x="457200" y="1631156"/>
            <a:ext cx="5269480" cy="2963466"/>
          </a:xfrm>
        </p:spPr>
        <p:txBody>
          <a:bodyPr>
            <a:normAutofit fontScale="92500" lnSpcReduction="20000"/>
          </a:bodyPr>
          <a:lstStyle/>
          <a:p>
            <a:r>
              <a:rPr lang="en-US" sz="3200" b="1" i="1" dirty="0">
                <a:solidFill>
                  <a:srgbClr val="FFC000"/>
                </a:solidFill>
                <a:effectLst>
                  <a:outerShdw blurRad="38100" dist="38100" dir="2700000" algn="tl">
                    <a:srgbClr val="000000">
                      <a:alpha val="43137"/>
                    </a:srgbClr>
                  </a:outerShdw>
                </a:effectLst>
              </a:rPr>
              <a:t>Revelation 20:1, 2</a:t>
            </a:r>
            <a:r>
              <a:rPr lang="en-US" sz="3200" dirty="0">
                <a:solidFill>
                  <a:srgbClr val="FFC0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Then I saw an angel… He laid hold of the dragon, that serpent of old, who is the Devil and Satan, and </a:t>
            </a:r>
            <a:r>
              <a:rPr lang="en-US" sz="3200" i="1" u="sng" dirty="0">
                <a:solidFill>
                  <a:srgbClr val="FF9900"/>
                </a:solidFill>
                <a:effectLst>
                  <a:outerShdw blurRad="38100" dist="38100" dir="2700000" algn="tl">
                    <a:srgbClr val="000000">
                      <a:alpha val="43137"/>
                    </a:srgbClr>
                  </a:outerShdw>
                </a:effectLst>
              </a:rPr>
              <a:t>bound</a:t>
            </a:r>
            <a:r>
              <a:rPr lang="en-US" sz="3200" i="1" dirty="0">
                <a:solidFill>
                  <a:srgbClr val="FF9900"/>
                </a:solidFill>
                <a:effectLst>
                  <a:outerShdw blurRad="38100" dist="38100" dir="2700000" algn="tl">
                    <a:srgbClr val="000000">
                      <a:alpha val="43137"/>
                    </a:srgbClr>
                  </a:outerShdw>
                </a:effectLst>
              </a:rPr>
              <a:t> </a:t>
            </a:r>
            <a:r>
              <a:rPr lang="en-US" sz="3200" i="1" dirty="0">
                <a:effectLst>
                  <a:outerShdw blurRad="38100" dist="38100" dir="2700000" algn="tl">
                    <a:srgbClr val="000000">
                      <a:alpha val="43137"/>
                    </a:srgbClr>
                  </a:outerShdw>
                </a:effectLst>
              </a:rPr>
              <a:t>him for a thousand years; and he cast him into the bottomless pit,…</a:t>
            </a:r>
            <a:endParaRPr lang="en-US" sz="3200" dirty="0">
              <a:effectLst>
                <a:outerShdw blurRad="38100" dist="38100" dir="2700000" algn="tl">
                  <a:srgbClr val="000000">
                    <a:alpha val="43137"/>
                  </a:srgbClr>
                </a:outerShdw>
              </a:effectLst>
            </a:endParaRPr>
          </a:p>
          <a:p>
            <a:endParaRPr lang="en-US" dirty="0"/>
          </a:p>
        </p:txBody>
      </p:sp>
      <p:sp>
        <p:nvSpPr>
          <p:cNvPr id="5" name="Text Placeholder 4">
            <a:extLst>
              <a:ext uri="{FF2B5EF4-FFF2-40B4-BE49-F238E27FC236}">
                <a16:creationId xmlns:a16="http://schemas.microsoft.com/office/drawing/2014/main" id="{80C2090C-BCFB-4AA9-9681-B409309EF27E}"/>
              </a:ext>
            </a:extLst>
          </p:cNvPr>
          <p:cNvSpPr>
            <a:spLocks noGrp="1"/>
          </p:cNvSpPr>
          <p:nvPr>
            <p:ph type="body" sz="quarter" idx="3"/>
          </p:nvPr>
        </p:nvSpPr>
        <p:spPr/>
        <p:txBody>
          <a:bodyPr/>
          <a:lstStyle/>
          <a:p>
            <a:endParaRPr lang="en-US"/>
          </a:p>
        </p:txBody>
      </p:sp>
      <p:sp>
        <p:nvSpPr>
          <p:cNvPr id="6" name="Content Placeholder 5">
            <a:extLst>
              <a:ext uri="{FF2B5EF4-FFF2-40B4-BE49-F238E27FC236}">
                <a16:creationId xmlns:a16="http://schemas.microsoft.com/office/drawing/2014/main" id="{A3F54CB7-B6ED-4BC9-8B93-35F3B7F57571}"/>
              </a:ext>
            </a:extLst>
          </p:cNvPr>
          <p:cNvSpPr>
            <a:spLocks noGrp="1"/>
          </p:cNvSpPr>
          <p:nvPr>
            <p:ph sz="quarter" idx="4"/>
          </p:nvPr>
        </p:nvSpPr>
        <p:spPr/>
        <p:txBody>
          <a:bodyPr>
            <a:normAutofit fontScale="92500" lnSpcReduction="20000"/>
          </a:bodyPr>
          <a:lstStyle/>
          <a:p>
            <a:endParaRPr lang="en-US"/>
          </a:p>
        </p:txBody>
      </p:sp>
    </p:spTree>
    <p:extLst>
      <p:ext uri="{BB962C8B-B14F-4D97-AF65-F5344CB8AC3E}">
        <p14:creationId xmlns:p14="http://schemas.microsoft.com/office/powerpoint/2010/main" val="1168133890"/>
      </p:ext>
    </p:extLst>
  </p:cSld>
  <p:clrMapOvr>
    <a:masterClrMapping/>
  </p:clrMapOvr>
</p:sld>
</file>

<file path=ppt/theme/theme1.xml><?xml version="1.0" encoding="utf-8"?>
<a:theme xmlns:a="http://schemas.openxmlformats.org/drawingml/2006/main" name="Unlocking the Mysteries of the Sanctuary - Powerpoint  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Retrospect</Template>
  <TotalTime>6888</TotalTime>
  <Words>1487</Words>
  <Application>Microsoft Office PowerPoint</Application>
  <PresentationFormat>On-screen Show (16:9)</PresentationFormat>
  <Paragraphs>53</Paragraphs>
  <Slides>26</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Unlocking the Mysteries of the Sanctuary - Powerpoint  Template</vt:lpstr>
      <vt:lpstr>PowerPoint Presentation</vt:lpstr>
      <vt:lpstr>By Jorge Baute</vt:lpstr>
      <vt:lpstr>PowerPoint Presentation</vt:lpstr>
      <vt:lpstr>  1. When do the saints engage in judgment? </vt:lpstr>
      <vt:lpstr> 2.  What events mark the beginning of the 1,000 years? </vt:lpstr>
      <vt:lpstr>PowerPoint Presentation</vt:lpstr>
      <vt:lpstr> 3.  What else will happen at the first resurrection? </vt:lpstr>
      <vt:lpstr>PowerPoint Presentation</vt:lpstr>
      <vt:lpstr>PowerPoint Presentation</vt:lpstr>
      <vt:lpstr>PowerPoint Presentation</vt:lpstr>
      <vt:lpstr>  4.  Who will be raised in the second resurrection, and when will it take place? </vt:lpstr>
      <vt:lpstr> 5.  What is the condition of the earth during the 1,000 years? </vt:lpstr>
      <vt:lpstr>PowerPoint Presentation</vt:lpstr>
      <vt:lpstr> 6.  Where will the saints be during the 1,000 years, and what will they be doing? </vt:lpstr>
      <vt:lpstr>PowerPoint Presentation</vt:lpstr>
      <vt:lpstr>PowerPoint Presentation</vt:lpstr>
      <vt:lpstr> 7.  What will happen at the close of the 1,000 years? </vt:lpstr>
      <vt:lpstr> 8.  What will happen next to free Satan from his prison? </vt:lpstr>
      <vt:lpstr> 9.  What will Satan do when the wicked are raised? </vt:lpstr>
      <vt:lpstr> 10.  At this crucial moment, what will stop everything? </vt:lpstr>
      <vt:lpstr> 11. What will happen after the wicked are judged? </vt:lpstr>
      <vt:lpstr> 12.  What will happen next? </vt:lpstr>
      <vt:lpstr> 13.  After the fire goes out, what will God do for His people? </vt:lpstr>
      <vt:lpstr>PowerPoint Presentation</vt:lpstr>
      <vt:lpstr> 14.  Where will God and the righteous finally live?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Jorge</dc:creator>
  <cp:lastModifiedBy>Jorge</cp:lastModifiedBy>
  <cp:revision>74</cp:revision>
  <dcterms:created xsi:type="dcterms:W3CDTF">2018-11-16T04:48:47Z</dcterms:created>
  <dcterms:modified xsi:type="dcterms:W3CDTF">2022-07-15T19:35:21Z</dcterms:modified>
</cp:coreProperties>
</file>